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208"/>
  </p:normalViewPr>
  <p:slideViewPr>
    <p:cSldViewPr snapToGrid="0" snapToObjects="1">
      <p:cViewPr varScale="1">
        <p:scale>
          <a:sx n="119" d="100"/>
          <a:sy n="119" d="100"/>
        </p:scale>
        <p:origin x="2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4E96593-20B5-1C44-B827-46663F7706CA}" type="datetimeFigureOut">
              <a:rPr lang="en-US" smtClean="0"/>
              <a:t>4/13/20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888124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4E96593-20B5-1C44-B827-46663F7706CA}" type="datetimeFigureOut">
              <a:rPr lang="en-US" smtClean="0"/>
              <a:t>4/13/20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2879673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4E96593-20B5-1C44-B827-46663F7706CA}" type="datetimeFigureOut">
              <a:rPr lang="en-US" smtClean="0"/>
              <a:t>4/13/20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3312996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4E96593-20B5-1C44-B827-46663F7706CA}" type="datetimeFigureOut">
              <a:rPr lang="en-US" smtClean="0"/>
              <a:t>4/13/20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3485645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4E96593-20B5-1C44-B827-46663F7706CA}" type="datetimeFigureOut">
              <a:rPr lang="en-US" smtClean="0"/>
              <a:t>4/13/20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3133190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4E96593-20B5-1C44-B827-46663F7706CA}" type="datetimeFigureOut">
              <a:rPr lang="en-US" smtClean="0"/>
              <a:t>4/13/20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3075407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96593-20B5-1C44-B827-46663F7706CA}" type="datetimeFigureOut">
              <a:rPr lang="en-US" smtClean="0"/>
              <a:t>4/13/20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3440863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4E96593-20B5-1C44-B827-46663F7706CA}" type="datetimeFigureOut">
              <a:rPr lang="en-US" smtClean="0"/>
              <a:t>4/13/20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2847891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4E96593-20B5-1C44-B827-46663F7706CA}" type="datetimeFigureOut">
              <a:rPr lang="en-US" smtClean="0"/>
              <a:t>4/13/20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473762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4E96593-20B5-1C44-B827-46663F7706CA}" type="datetimeFigureOut">
              <a:rPr lang="en-US" smtClean="0"/>
              <a:t>4/13/20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976138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4E96593-20B5-1C44-B827-46663F7706CA}" type="datetimeFigureOut">
              <a:rPr lang="en-US" smtClean="0"/>
              <a:t>4/13/20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9FDC77-8B0A-4A43-B528-4B3517C66BB5}" type="slidenum">
              <a:rPr lang="en-US" smtClean="0"/>
              <a:t>‹#›</a:t>
            </a:fld>
            <a:endParaRPr lang="en-US"/>
          </a:p>
        </p:txBody>
      </p:sp>
    </p:spTree>
    <p:extLst>
      <p:ext uri="{BB962C8B-B14F-4D97-AF65-F5344CB8AC3E}">
        <p14:creationId xmlns:p14="http://schemas.microsoft.com/office/powerpoint/2010/main" val="1383639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E96593-20B5-1C44-B827-46663F7706CA}" type="datetimeFigureOut">
              <a:rPr lang="en-US" smtClean="0"/>
              <a:t>4/13/20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9FDC77-8B0A-4A43-B528-4B3517C66BB5}" type="slidenum">
              <a:rPr lang="en-US" smtClean="0"/>
              <a:t>‹#›</a:t>
            </a:fld>
            <a:endParaRPr lang="en-US"/>
          </a:p>
        </p:txBody>
      </p:sp>
    </p:spTree>
    <p:extLst>
      <p:ext uri="{BB962C8B-B14F-4D97-AF65-F5344CB8AC3E}">
        <p14:creationId xmlns:p14="http://schemas.microsoft.com/office/powerpoint/2010/main" val="5111179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FFCE9F9-F624-C44C-A22C-899F69ABC5E7}"/>
              </a:ext>
            </a:extLst>
          </p:cNvPr>
          <p:cNvSpPr>
            <a:spLocks noGrp="1"/>
          </p:cNvSpPr>
          <p:nvPr>
            <p:ph type="subTitle" idx="1"/>
          </p:nvPr>
        </p:nvSpPr>
        <p:spPr>
          <a:xfrm>
            <a:off x="1523998" y="4455990"/>
            <a:ext cx="9144000" cy="1655762"/>
          </a:xfrm>
        </p:spPr>
        <p:txBody>
          <a:bodyPr>
            <a:normAutofit lnSpcReduction="10000"/>
          </a:bodyPr>
          <a:lstStyle/>
          <a:p>
            <a:r>
              <a:rPr lang="en-US" sz="3200" b="1" dirty="0"/>
              <a:t>Good Friday Reflection 2020</a:t>
            </a:r>
          </a:p>
          <a:p>
            <a:endParaRPr lang="en-US" sz="3200" dirty="0"/>
          </a:p>
          <a:p>
            <a:r>
              <a:rPr lang="en-US" sz="3200" dirty="0"/>
              <a:t>The Way of Mercy</a:t>
            </a:r>
          </a:p>
        </p:txBody>
      </p:sp>
      <p:pic>
        <p:nvPicPr>
          <p:cNvPr id="5" name="Picture 4" descr="A close up of a sign&#10;&#10;Description automatically generated">
            <a:extLst>
              <a:ext uri="{FF2B5EF4-FFF2-40B4-BE49-F238E27FC236}">
                <a16:creationId xmlns:a16="http://schemas.microsoft.com/office/drawing/2014/main" id="{D6315CBA-67CF-3E42-A45D-32F4173E7F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2335" y="1219584"/>
            <a:ext cx="3767327" cy="2941669"/>
          </a:xfrm>
          <a:prstGeom prst="rect">
            <a:avLst/>
          </a:prstGeom>
        </p:spPr>
      </p:pic>
    </p:spTree>
    <p:extLst>
      <p:ext uri="{BB962C8B-B14F-4D97-AF65-F5344CB8AC3E}">
        <p14:creationId xmlns:p14="http://schemas.microsoft.com/office/powerpoint/2010/main" val="2767212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18">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0">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CAF35DFB-C418-3945-95C3-4BFF1BE2A8D7}"/>
              </a:ext>
            </a:extLst>
          </p:cNvPr>
          <p:cNvSpPr>
            <a:spLocks noGrp="1"/>
          </p:cNvSpPr>
          <p:nvPr>
            <p:ph type="title"/>
          </p:nvPr>
        </p:nvSpPr>
        <p:spPr>
          <a:xfrm>
            <a:off x="841248" y="5529884"/>
            <a:ext cx="5802656" cy="1096331"/>
          </a:xfrm>
        </p:spPr>
        <p:txBody>
          <a:bodyPr>
            <a:normAutofit/>
          </a:bodyPr>
          <a:lstStyle/>
          <a:p>
            <a:r>
              <a:rPr lang="en-US" sz="4000" dirty="0">
                <a:solidFill>
                  <a:srgbClr val="303030"/>
                </a:solidFill>
              </a:rPr>
              <a:t>First Station - Gethsemane</a:t>
            </a:r>
          </a:p>
        </p:txBody>
      </p:sp>
      <p:pic>
        <p:nvPicPr>
          <p:cNvPr id="5" name="Picture 4">
            <a:extLst>
              <a:ext uri="{FF2B5EF4-FFF2-40B4-BE49-F238E27FC236}">
                <a16:creationId xmlns:a16="http://schemas.microsoft.com/office/drawing/2014/main" id="{4D7B9728-83CD-6448-95F9-3047DC65049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1247" y="604158"/>
            <a:ext cx="6053126" cy="4352400"/>
          </a:xfrm>
          <a:prstGeom prst="rect">
            <a:avLst/>
          </a:prstGeom>
        </p:spPr>
      </p:pic>
      <p:sp>
        <p:nvSpPr>
          <p:cNvPr id="27" name="Content Placeholder 7">
            <a:extLst>
              <a:ext uri="{FF2B5EF4-FFF2-40B4-BE49-F238E27FC236}">
                <a16:creationId xmlns:a16="http://schemas.microsoft.com/office/drawing/2014/main" id="{D3A6E637-589F-450A-8875-666B8FED4659}"/>
              </a:ext>
            </a:extLst>
          </p:cNvPr>
          <p:cNvSpPr>
            <a:spLocks noGrp="1"/>
          </p:cNvSpPr>
          <p:nvPr>
            <p:ph idx="1"/>
          </p:nvPr>
        </p:nvSpPr>
        <p:spPr>
          <a:xfrm>
            <a:off x="7184571" y="232230"/>
            <a:ext cx="4876800" cy="5114464"/>
          </a:xfrm>
        </p:spPr>
        <p:txBody>
          <a:bodyPr anchor="ctr">
            <a:normAutofit/>
          </a:bodyPr>
          <a:lstStyle/>
          <a:p>
            <a:pPr marL="0" indent="0">
              <a:buNone/>
            </a:pPr>
            <a:r>
              <a:rPr lang="en-US" sz="2000" dirty="0"/>
              <a:t>They went to a place called Gethsemane, and Jesus said to his disciples, “Sit here while I pray.” He took Peter, James and John along with him, and he began to be deeply distressed and troubled. “My soul is overwhelmed with sorrow to the point of death,” he said to them. “Stay here and keep watch.”</a:t>
            </a:r>
          </a:p>
          <a:p>
            <a:pPr marL="0" indent="0">
              <a:buNone/>
            </a:pPr>
            <a:endParaRPr lang="en-US" sz="2000" dirty="0"/>
          </a:p>
          <a:p>
            <a:pPr marL="0" indent="0">
              <a:buNone/>
            </a:pPr>
            <a:r>
              <a:rPr lang="en-US" sz="2000" dirty="0"/>
              <a:t>Going a little farther, he fell to the ground and prayed that if possible the hour might pass from him. “Abba, Father,” he said, “everything is possible for you. Take this cup from me. Yet not what I will, but what you will.”</a:t>
            </a:r>
          </a:p>
        </p:txBody>
      </p:sp>
      <p:sp>
        <p:nvSpPr>
          <p:cNvPr id="17" name="Title 1">
            <a:extLst>
              <a:ext uri="{FF2B5EF4-FFF2-40B4-BE49-F238E27FC236}">
                <a16:creationId xmlns:a16="http://schemas.microsoft.com/office/drawing/2014/main" id="{8D839792-1B64-9146-8A96-88D9D298A292}"/>
              </a:ext>
            </a:extLst>
          </p:cNvPr>
          <p:cNvSpPr txBox="1">
            <a:spLocks/>
          </p:cNvSpPr>
          <p:nvPr/>
        </p:nvSpPr>
        <p:spPr>
          <a:xfrm>
            <a:off x="8187853" y="5554181"/>
            <a:ext cx="3873518" cy="109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Mark 14:32-36</a:t>
            </a:r>
          </a:p>
        </p:txBody>
      </p:sp>
    </p:spTree>
    <p:extLst>
      <p:ext uri="{BB962C8B-B14F-4D97-AF65-F5344CB8AC3E}">
        <p14:creationId xmlns:p14="http://schemas.microsoft.com/office/powerpoint/2010/main" val="3903276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CAF35DFB-C418-3945-95C3-4BFF1BE2A8D7}"/>
              </a:ext>
            </a:extLst>
          </p:cNvPr>
          <p:cNvSpPr>
            <a:spLocks noGrp="1"/>
          </p:cNvSpPr>
          <p:nvPr>
            <p:ph type="title"/>
          </p:nvPr>
        </p:nvSpPr>
        <p:spPr>
          <a:xfrm>
            <a:off x="841248" y="5529884"/>
            <a:ext cx="5802656" cy="1096331"/>
          </a:xfrm>
        </p:spPr>
        <p:txBody>
          <a:bodyPr>
            <a:normAutofit/>
          </a:bodyPr>
          <a:lstStyle/>
          <a:p>
            <a:r>
              <a:rPr lang="en-US" sz="4000" dirty="0">
                <a:solidFill>
                  <a:srgbClr val="303030"/>
                </a:solidFill>
              </a:rPr>
              <a:t>Second Station – The Fire</a:t>
            </a:r>
          </a:p>
        </p:txBody>
      </p:sp>
      <p:sp>
        <p:nvSpPr>
          <p:cNvPr id="27" name="Content Placeholder 7">
            <a:extLst>
              <a:ext uri="{FF2B5EF4-FFF2-40B4-BE49-F238E27FC236}">
                <a16:creationId xmlns:a16="http://schemas.microsoft.com/office/drawing/2014/main" id="{D3A6E637-589F-450A-8875-666B8FED4659}"/>
              </a:ext>
            </a:extLst>
          </p:cNvPr>
          <p:cNvSpPr>
            <a:spLocks noGrp="1"/>
          </p:cNvSpPr>
          <p:nvPr>
            <p:ph idx="1"/>
          </p:nvPr>
        </p:nvSpPr>
        <p:spPr>
          <a:xfrm>
            <a:off x="301213" y="333487"/>
            <a:ext cx="7045391" cy="4652170"/>
          </a:xfrm>
        </p:spPr>
        <p:txBody>
          <a:bodyPr anchor="ctr">
            <a:normAutofit/>
          </a:bodyPr>
          <a:lstStyle/>
          <a:p>
            <a:pPr marL="0" indent="0">
              <a:buNone/>
            </a:pPr>
            <a:r>
              <a:rPr lang="en-GB" sz="2000" dirty="0"/>
              <a:t>A servant girl saw him seated there in the firelight. She looked closely at him and said, “This man was with him.”</a:t>
            </a:r>
          </a:p>
          <a:p>
            <a:pPr marL="0" indent="0">
              <a:buNone/>
            </a:pPr>
            <a:r>
              <a:rPr lang="en-GB" sz="2000" dirty="0"/>
              <a:t>But he denied it. “Woman, I don’t know him,” he said.</a:t>
            </a:r>
          </a:p>
          <a:p>
            <a:pPr marL="0" indent="0">
              <a:buNone/>
            </a:pPr>
            <a:r>
              <a:rPr lang="en-GB" sz="2000" dirty="0"/>
              <a:t>A little later someone else saw him and said, “You also are one of them.”</a:t>
            </a:r>
          </a:p>
          <a:p>
            <a:pPr marL="0" indent="0">
              <a:buNone/>
            </a:pPr>
            <a:r>
              <a:rPr lang="en-GB" sz="2000" dirty="0"/>
              <a:t>“Man, I am not!” Peter replied.</a:t>
            </a:r>
          </a:p>
          <a:p>
            <a:pPr marL="0" indent="0">
              <a:buNone/>
            </a:pPr>
            <a:r>
              <a:rPr lang="en-GB" sz="2000" dirty="0"/>
              <a:t>About an hour later another asserted, “Certainly this fellow was with him, for he is a Galilean.”</a:t>
            </a:r>
          </a:p>
          <a:p>
            <a:pPr marL="0" indent="0">
              <a:buNone/>
            </a:pPr>
            <a:r>
              <a:rPr lang="en-GB" sz="2000" dirty="0"/>
              <a:t>Peter replied, “Man, I don’t know what you’re talking about!” Just as he was speaking, the rooster crowed. The Lord turned and looked straight at Peter. Then Peter remembered the word the Lord had spoken to him: “Before the rooster crows today, you will disown me three times.” And he went outside and wept bitterly.</a:t>
            </a:r>
          </a:p>
        </p:txBody>
      </p:sp>
      <p:sp>
        <p:nvSpPr>
          <p:cNvPr id="17" name="Title 1">
            <a:extLst>
              <a:ext uri="{FF2B5EF4-FFF2-40B4-BE49-F238E27FC236}">
                <a16:creationId xmlns:a16="http://schemas.microsoft.com/office/drawing/2014/main" id="{8D839792-1B64-9146-8A96-88D9D298A292}"/>
              </a:ext>
            </a:extLst>
          </p:cNvPr>
          <p:cNvSpPr txBox="1">
            <a:spLocks/>
          </p:cNvSpPr>
          <p:nvPr/>
        </p:nvSpPr>
        <p:spPr>
          <a:xfrm>
            <a:off x="8187853" y="5554181"/>
            <a:ext cx="3873518" cy="109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dirty="0"/>
              <a:t>Luke 22:56-62</a:t>
            </a:r>
          </a:p>
        </p:txBody>
      </p:sp>
      <p:pic>
        <p:nvPicPr>
          <p:cNvPr id="3" name="Picture 2">
            <a:extLst>
              <a:ext uri="{FF2B5EF4-FFF2-40B4-BE49-F238E27FC236}">
                <a16:creationId xmlns:a16="http://schemas.microsoft.com/office/drawing/2014/main" id="{EB658E75-2967-844D-BF28-7B01420541A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78993" y="207488"/>
            <a:ext cx="3811793" cy="4638690"/>
          </a:xfrm>
          <a:prstGeom prst="rect">
            <a:avLst/>
          </a:prstGeom>
        </p:spPr>
      </p:pic>
    </p:spTree>
    <p:extLst>
      <p:ext uri="{BB962C8B-B14F-4D97-AF65-F5344CB8AC3E}">
        <p14:creationId xmlns:p14="http://schemas.microsoft.com/office/powerpoint/2010/main" val="2486226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CAF35DFB-C418-3945-95C3-4BFF1BE2A8D7}"/>
              </a:ext>
            </a:extLst>
          </p:cNvPr>
          <p:cNvSpPr>
            <a:spLocks noGrp="1"/>
          </p:cNvSpPr>
          <p:nvPr>
            <p:ph type="title"/>
          </p:nvPr>
        </p:nvSpPr>
        <p:spPr>
          <a:xfrm>
            <a:off x="841248" y="5529884"/>
            <a:ext cx="5802656" cy="1096331"/>
          </a:xfrm>
        </p:spPr>
        <p:txBody>
          <a:bodyPr>
            <a:normAutofit/>
          </a:bodyPr>
          <a:lstStyle/>
          <a:p>
            <a:r>
              <a:rPr lang="en-US" sz="4000" dirty="0">
                <a:solidFill>
                  <a:srgbClr val="303030"/>
                </a:solidFill>
              </a:rPr>
              <a:t>Third Station – The Square</a:t>
            </a:r>
          </a:p>
        </p:txBody>
      </p:sp>
      <p:sp>
        <p:nvSpPr>
          <p:cNvPr id="27" name="Content Placeholder 7">
            <a:extLst>
              <a:ext uri="{FF2B5EF4-FFF2-40B4-BE49-F238E27FC236}">
                <a16:creationId xmlns:a16="http://schemas.microsoft.com/office/drawing/2014/main" id="{D3A6E637-589F-450A-8875-666B8FED4659}"/>
              </a:ext>
            </a:extLst>
          </p:cNvPr>
          <p:cNvSpPr>
            <a:spLocks noGrp="1"/>
          </p:cNvSpPr>
          <p:nvPr>
            <p:ph idx="1"/>
          </p:nvPr>
        </p:nvSpPr>
        <p:spPr>
          <a:xfrm>
            <a:off x="841248" y="731520"/>
            <a:ext cx="5802657" cy="4254137"/>
          </a:xfrm>
        </p:spPr>
        <p:txBody>
          <a:bodyPr anchor="ctr">
            <a:normAutofit/>
          </a:bodyPr>
          <a:lstStyle/>
          <a:p>
            <a:pPr marL="0" indent="0">
              <a:buNone/>
            </a:pPr>
            <a:r>
              <a:rPr lang="en-GB" sz="2000" dirty="0"/>
              <a:t>But the chief priests and the elders persuaded the crowd to ask for Barabbas and to have Jesus executed.</a:t>
            </a:r>
          </a:p>
          <a:p>
            <a:pPr marL="0" indent="0">
              <a:buNone/>
            </a:pPr>
            <a:r>
              <a:rPr lang="en-GB" sz="2000" dirty="0"/>
              <a:t>“Which of the two do you want me to release to you?” asked the governor.</a:t>
            </a:r>
          </a:p>
          <a:p>
            <a:pPr marL="0" indent="0">
              <a:buNone/>
            </a:pPr>
            <a:r>
              <a:rPr lang="en-GB" sz="2000" dirty="0"/>
              <a:t>“Barabbas,” they answered.</a:t>
            </a:r>
          </a:p>
          <a:p>
            <a:pPr marL="0" indent="0">
              <a:buNone/>
            </a:pPr>
            <a:r>
              <a:rPr lang="en-GB" sz="2000" dirty="0"/>
              <a:t>“What shall I do, then, with Jesus who is called the Messiah?” Pilate asked.</a:t>
            </a:r>
          </a:p>
          <a:p>
            <a:pPr marL="0" indent="0">
              <a:buNone/>
            </a:pPr>
            <a:r>
              <a:rPr lang="en-GB" sz="2000" dirty="0"/>
              <a:t>They all answered, “Crucify him!”</a:t>
            </a:r>
          </a:p>
          <a:p>
            <a:pPr marL="0" indent="0">
              <a:buNone/>
            </a:pPr>
            <a:r>
              <a:rPr lang="en-GB" sz="2000" dirty="0"/>
              <a:t>“Why? What crime has he committed?” asked Pilate.</a:t>
            </a:r>
          </a:p>
          <a:p>
            <a:pPr marL="0" indent="0">
              <a:buNone/>
            </a:pPr>
            <a:r>
              <a:rPr lang="en-GB" sz="2000" dirty="0"/>
              <a:t>But they shouted all the louder, “Crucify him!”</a:t>
            </a:r>
          </a:p>
        </p:txBody>
      </p:sp>
      <p:pic>
        <p:nvPicPr>
          <p:cNvPr id="4" name="Picture 3">
            <a:extLst>
              <a:ext uri="{FF2B5EF4-FFF2-40B4-BE49-F238E27FC236}">
                <a16:creationId xmlns:a16="http://schemas.microsoft.com/office/drawing/2014/main" id="{6E444B16-979D-AE44-B6B6-F23BD9753C6D}"/>
              </a:ext>
            </a:extLst>
          </p:cNvPr>
          <p:cNvPicPr>
            <a:picLocks noChangeAspect="1"/>
          </p:cNvPicPr>
          <p:nvPr/>
        </p:nvPicPr>
        <p:blipFill>
          <a:blip r:embed="rId2"/>
          <a:stretch>
            <a:fillRect/>
          </a:stretch>
        </p:blipFill>
        <p:spPr>
          <a:xfrm>
            <a:off x="7611835" y="731520"/>
            <a:ext cx="3853740" cy="4251960"/>
          </a:xfrm>
          <a:prstGeom prst="rect">
            <a:avLst/>
          </a:prstGeom>
        </p:spPr>
      </p:pic>
      <p:sp>
        <p:nvSpPr>
          <p:cNvPr id="17" name="Title 1">
            <a:extLst>
              <a:ext uri="{FF2B5EF4-FFF2-40B4-BE49-F238E27FC236}">
                <a16:creationId xmlns:a16="http://schemas.microsoft.com/office/drawing/2014/main" id="{8D839792-1B64-9146-8A96-88D9D298A292}"/>
              </a:ext>
            </a:extLst>
          </p:cNvPr>
          <p:cNvSpPr txBox="1">
            <a:spLocks/>
          </p:cNvSpPr>
          <p:nvPr/>
        </p:nvSpPr>
        <p:spPr>
          <a:xfrm>
            <a:off x="8187853" y="5554181"/>
            <a:ext cx="3873518" cy="109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dirty="0"/>
              <a:t>Matt 27:20-23</a:t>
            </a:r>
          </a:p>
        </p:txBody>
      </p:sp>
    </p:spTree>
    <p:extLst>
      <p:ext uri="{BB962C8B-B14F-4D97-AF65-F5344CB8AC3E}">
        <p14:creationId xmlns:p14="http://schemas.microsoft.com/office/powerpoint/2010/main" val="222770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CAF35DFB-C418-3945-95C3-4BFF1BE2A8D7}"/>
              </a:ext>
            </a:extLst>
          </p:cNvPr>
          <p:cNvSpPr>
            <a:spLocks noGrp="1"/>
          </p:cNvSpPr>
          <p:nvPr>
            <p:ph type="title"/>
          </p:nvPr>
        </p:nvSpPr>
        <p:spPr>
          <a:xfrm>
            <a:off x="841248" y="5529884"/>
            <a:ext cx="5802656" cy="1096331"/>
          </a:xfrm>
        </p:spPr>
        <p:txBody>
          <a:bodyPr>
            <a:normAutofit/>
          </a:bodyPr>
          <a:lstStyle/>
          <a:p>
            <a:r>
              <a:rPr lang="en-US" sz="3700">
                <a:solidFill>
                  <a:srgbClr val="303030"/>
                </a:solidFill>
              </a:rPr>
              <a:t>Fourth Station – The Journey</a:t>
            </a:r>
          </a:p>
        </p:txBody>
      </p:sp>
      <p:sp>
        <p:nvSpPr>
          <p:cNvPr id="27" name="Content Placeholder 7">
            <a:extLst>
              <a:ext uri="{FF2B5EF4-FFF2-40B4-BE49-F238E27FC236}">
                <a16:creationId xmlns:a16="http://schemas.microsoft.com/office/drawing/2014/main" id="{D3A6E637-589F-450A-8875-666B8FED4659}"/>
              </a:ext>
            </a:extLst>
          </p:cNvPr>
          <p:cNvSpPr>
            <a:spLocks noGrp="1"/>
          </p:cNvSpPr>
          <p:nvPr>
            <p:ph idx="1"/>
          </p:nvPr>
        </p:nvSpPr>
        <p:spPr>
          <a:xfrm>
            <a:off x="841248" y="601315"/>
            <a:ext cx="5802656" cy="4384342"/>
          </a:xfrm>
        </p:spPr>
        <p:txBody>
          <a:bodyPr anchor="ctr">
            <a:normAutofit/>
          </a:bodyPr>
          <a:lstStyle/>
          <a:p>
            <a:pPr marL="0" indent="0">
              <a:buNone/>
            </a:pPr>
            <a:r>
              <a:rPr lang="en-GB" sz="2000" dirty="0"/>
              <a:t>He was despised and rejected by mankind,</a:t>
            </a:r>
            <a:br>
              <a:rPr lang="en-GB" sz="2000" dirty="0"/>
            </a:br>
            <a:r>
              <a:rPr lang="en-GB" sz="2000" dirty="0"/>
              <a:t>    a man of suffering, and familiar with pain.</a:t>
            </a:r>
            <a:br>
              <a:rPr lang="en-GB" sz="2000" dirty="0"/>
            </a:br>
            <a:r>
              <a:rPr lang="en-GB" sz="2000" dirty="0"/>
              <a:t>Like one from whom people hide their faces</a:t>
            </a:r>
            <a:br>
              <a:rPr lang="en-GB" sz="2000" dirty="0"/>
            </a:br>
            <a:r>
              <a:rPr lang="en-GB" sz="2000" dirty="0"/>
              <a:t>    he was despised, and we held him in low esteem.</a:t>
            </a:r>
          </a:p>
          <a:p>
            <a:pPr marL="0" indent="0">
              <a:buNone/>
            </a:pPr>
            <a:r>
              <a:rPr lang="en-GB" sz="2000" dirty="0"/>
              <a:t>Surely he took up our pain</a:t>
            </a:r>
            <a:br>
              <a:rPr lang="en-GB" sz="2000" dirty="0"/>
            </a:br>
            <a:r>
              <a:rPr lang="en-GB" sz="2000" dirty="0"/>
              <a:t>    and bore our suffering,</a:t>
            </a:r>
            <a:br>
              <a:rPr lang="en-GB" sz="2000" dirty="0"/>
            </a:br>
            <a:r>
              <a:rPr lang="en-GB" sz="2000" dirty="0"/>
              <a:t>yet we considered him punished by God,</a:t>
            </a:r>
            <a:br>
              <a:rPr lang="en-GB" sz="2000" dirty="0"/>
            </a:br>
            <a:r>
              <a:rPr lang="en-GB" sz="2000" dirty="0"/>
              <a:t>    stricken by him, and afflicted.</a:t>
            </a:r>
            <a:br>
              <a:rPr lang="en-GB" sz="2000" dirty="0"/>
            </a:br>
            <a:r>
              <a:rPr lang="en-GB" sz="2000" dirty="0"/>
              <a:t>But he was pierced for our transgressions,</a:t>
            </a:r>
            <a:br>
              <a:rPr lang="en-GB" sz="2000" dirty="0"/>
            </a:br>
            <a:r>
              <a:rPr lang="en-GB" sz="2000" dirty="0"/>
              <a:t>    he was crushed for our iniquities;</a:t>
            </a:r>
            <a:br>
              <a:rPr lang="en-GB" sz="2000" dirty="0"/>
            </a:br>
            <a:r>
              <a:rPr lang="en-GB" sz="2000" dirty="0"/>
              <a:t>the punishment that brought us peace was on him,</a:t>
            </a:r>
            <a:br>
              <a:rPr lang="en-GB" sz="2000" dirty="0"/>
            </a:br>
            <a:r>
              <a:rPr lang="en-GB" sz="2000" dirty="0"/>
              <a:t>    and by his wounds we are healed.</a:t>
            </a:r>
          </a:p>
        </p:txBody>
      </p:sp>
      <p:pic>
        <p:nvPicPr>
          <p:cNvPr id="3" name="Picture 2">
            <a:extLst>
              <a:ext uri="{FF2B5EF4-FFF2-40B4-BE49-F238E27FC236}">
                <a16:creationId xmlns:a16="http://schemas.microsoft.com/office/drawing/2014/main" id="{CA80EA4A-1FD3-8C41-B8B6-FEAFABE0D93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534655" y="604158"/>
            <a:ext cx="4008101" cy="4350110"/>
          </a:xfrm>
          <a:prstGeom prst="rect">
            <a:avLst/>
          </a:prstGeom>
        </p:spPr>
      </p:pic>
      <p:sp>
        <p:nvSpPr>
          <p:cNvPr id="17" name="Title 1">
            <a:extLst>
              <a:ext uri="{FF2B5EF4-FFF2-40B4-BE49-F238E27FC236}">
                <a16:creationId xmlns:a16="http://schemas.microsoft.com/office/drawing/2014/main" id="{8D839792-1B64-9146-8A96-88D9D298A292}"/>
              </a:ext>
            </a:extLst>
          </p:cNvPr>
          <p:cNvSpPr txBox="1">
            <a:spLocks/>
          </p:cNvSpPr>
          <p:nvPr/>
        </p:nvSpPr>
        <p:spPr>
          <a:xfrm>
            <a:off x="8187853" y="5554181"/>
            <a:ext cx="3873518" cy="109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dirty="0"/>
              <a:t>Isaiah 53:3-5</a:t>
            </a:r>
          </a:p>
        </p:txBody>
      </p:sp>
    </p:spTree>
    <p:extLst>
      <p:ext uri="{BB962C8B-B14F-4D97-AF65-F5344CB8AC3E}">
        <p14:creationId xmlns:p14="http://schemas.microsoft.com/office/powerpoint/2010/main" val="4028807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CAF35DFB-C418-3945-95C3-4BFF1BE2A8D7}"/>
              </a:ext>
            </a:extLst>
          </p:cNvPr>
          <p:cNvSpPr>
            <a:spLocks noGrp="1"/>
          </p:cNvSpPr>
          <p:nvPr>
            <p:ph type="title"/>
          </p:nvPr>
        </p:nvSpPr>
        <p:spPr>
          <a:xfrm>
            <a:off x="304800" y="5529884"/>
            <a:ext cx="6339104" cy="1096331"/>
          </a:xfrm>
        </p:spPr>
        <p:txBody>
          <a:bodyPr>
            <a:normAutofit fontScale="90000"/>
          </a:bodyPr>
          <a:lstStyle/>
          <a:p>
            <a:r>
              <a:rPr lang="en-US" sz="3700" dirty="0">
                <a:solidFill>
                  <a:srgbClr val="303030"/>
                </a:solidFill>
              </a:rPr>
              <a:t>Fifth Station – The Foot of the Cross</a:t>
            </a:r>
          </a:p>
        </p:txBody>
      </p:sp>
      <p:sp>
        <p:nvSpPr>
          <p:cNvPr id="27" name="Content Placeholder 7">
            <a:extLst>
              <a:ext uri="{FF2B5EF4-FFF2-40B4-BE49-F238E27FC236}">
                <a16:creationId xmlns:a16="http://schemas.microsoft.com/office/drawing/2014/main" id="{D3A6E637-589F-450A-8875-666B8FED4659}"/>
              </a:ext>
            </a:extLst>
          </p:cNvPr>
          <p:cNvSpPr>
            <a:spLocks noGrp="1"/>
          </p:cNvSpPr>
          <p:nvPr>
            <p:ph idx="1"/>
          </p:nvPr>
        </p:nvSpPr>
        <p:spPr>
          <a:xfrm>
            <a:off x="5936343" y="117625"/>
            <a:ext cx="6255657" cy="5114909"/>
          </a:xfrm>
        </p:spPr>
        <p:txBody>
          <a:bodyPr anchor="ctr">
            <a:normAutofit fontScale="92500" lnSpcReduction="10000"/>
          </a:bodyPr>
          <a:lstStyle/>
          <a:p>
            <a:pPr marL="0" indent="0">
              <a:buNone/>
            </a:pPr>
            <a:r>
              <a:rPr lang="en-GB" dirty="0"/>
              <a:t>Carrying his own cross, he went out to the place of the Skull (which in Aramaic is called Golgotha). There they crucified him, and with him two others—one on each side and Jesus in the middle.</a:t>
            </a:r>
          </a:p>
          <a:p>
            <a:pPr marL="0" indent="0">
              <a:buNone/>
            </a:pPr>
            <a:endParaRPr lang="en-GB" sz="2000" dirty="0"/>
          </a:p>
          <a:p>
            <a:pPr marL="0" indent="0">
              <a:buNone/>
            </a:pPr>
            <a:r>
              <a:rPr lang="en-GB" dirty="0"/>
              <a:t>Near the cross of Jesus stood his mother, his mother’s sister, Mary the wife of </a:t>
            </a:r>
            <a:r>
              <a:rPr lang="en-GB" dirty="0" err="1"/>
              <a:t>Clopas</a:t>
            </a:r>
            <a:r>
              <a:rPr lang="en-GB" dirty="0"/>
              <a:t>, and Mary Magdalene. When Jesus saw his mother there, and the disciple whom he loved standing nearby, he said to her, “Woman, here is your son,” and to the disciple, “Here is your mother.” From that time on, this disciple took her into his home.</a:t>
            </a:r>
            <a:endParaRPr lang="en-GB" sz="2000" dirty="0"/>
          </a:p>
        </p:txBody>
      </p:sp>
      <p:sp>
        <p:nvSpPr>
          <p:cNvPr id="17" name="Title 1">
            <a:extLst>
              <a:ext uri="{FF2B5EF4-FFF2-40B4-BE49-F238E27FC236}">
                <a16:creationId xmlns:a16="http://schemas.microsoft.com/office/drawing/2014/main" id="{8D839792-1B64-9146-8A96-88D9D298A292}"/>
              </a:ext>
            </a:extLst>
          </p:cNvPr>
          <p:cNvSpPr txBox="1">
            <a:spLocks/>
          </p:cNvSpPr>
          <p:nvPr/>
        </p:nvSpPr>
        <p:spPr>
          <a:xfrm>
            <a:off x="7534655" y="5554181"/>
            <a:ext cx="4526716" cy="109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dirty="0"/>
              <a:t>John 19:17-18, 25-27</a:t>
            </a:r>
          </a:p>
        </p:txBody>
      </p:sp>
      <p:pic>
        <p:nvPicPr>
          <p:cNvPr id="4" name="Picture 3">
            <a:extLst>
              <a:ext uri="{FF2B5EF4-FFF2-40B4-BE49-F238E27FC236}">
                <a16:creationId xmlns:a16="http://schemas.microsoft.com/office/drawing/2014/main" id="{08DE1769-2AD9-9A4F-9C6E-7FDA25C2F126}"/>
              </a:ext>
            </a:extLst>
          </p:cNvPr>
          <p:cNvPicPr>
            <a:picLocks noChangeAspect="1"/>
          </p:cNvPicPr>
          <p:nvPr/>
        </p:nvPicPr>
        <p:blipFill>
          <a:blip r:embed="rId2"/>
          <a:stretch>
            <a:fillRect/>
          </a:stretch>
        </p:blipFill>
        <p:spPr>
          <a:xfrm>
            <a:off x="304800" y="518811"/>
            <a:ext cx="5291754" cy="4445073"/>
          </a:xfrm>
          <a:prstGeom prst="rect">
            <a:avLst/>
          </a:prstGeom>
        </p:spPr>
      </p:pic>
    </p:spTree>
    <p:extLst>
      <p:ext uri="{BB962C8B-B14F-4D97-AF65-F5344CB8AC3E}">
        <p14:creationId xmlns:p14="http://schemas.microsoft.com/office/powerpoint/2010/main" val="508876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CAF35DFB-C418-3945-95C3-4BFF1BE2A8D7}"/>
              </a:ext>
            </a:extLst>
          </p:cNvPr>
          <p:cNvSpPr>
            <a:spLocks noGrp="1"/>
          </p:cNvSpPr>
          <p:nvPr>
            <p:ph type="title"/>
          </p:nvPr>
        </p:nvSpPr>
        <p:spPr>
          <a:xfrm>
            <a:off x="841248" y="5529884"/>
            <a:ext cx="5802656" cy="1096331"/>
          </a:xfrm>
        </p:spPr>
        <p:txBody>
          <a:bodyPr>
            <a:normAutofit/>
          </a:bodyPr>
          <a:lstStyle/>
          <a:p>
            <a:r>
              <a:rPr lang="en-US" sz="4000">
                <a:solidFill>
                  <a:srgbClr val="303030"/>
                </a:solidFill>
              </a:rPr>
              <a:t>Sixth Station – The Cross</a:t>
            </a:r>
          </a:p>
        </p:txBody>
      </p:sp>
      <p:sp>
        <p:nvSpPr>
          <p:cNvPr id="27" name="Content Placeholder 7">
            <a:extLst>
              <a:ext uri="{FF2B5EF4-FFF2-40B4-BE49-F238E27FC236}">
                <a16:creationId xmlns:a16="http://schemas.microsoft.com/office/drawing/2014/main" id="{D3A6E637-589F-450A-8875-666B8FED4659}"/>
              </a:ext>
            </a:extLst>
          </p:cNvPr>
          <p:cNvSpPr>
            <a:spLocks noGrp="1"/>
          </p:cNvSpPr>
          <p:nvPr>
            <p:ph idx="1"/>
          </p:nvPr>
        </p:nvSpPr>
        <p:spPr>
          <a:xfrm>
            <a:off x="153401" y="-6924"/>
            <a:ext cx="8769748" cy="5433065"/>
          </a:xfrm>
        </p:spPr>
        <p:txBody>
          <a:bodyPr anchor="ctr">
            <a:normAutofit fontScale="92500"/>
          </a:bodyPr>
          <a:lstStyle/>
          <a:p>
            <a:pPr marL="0" indent="0">
              <a:lnSpc>
                <a:spcPct val="120000"/>
              </a:lnSpc>
              <a:spcBef>
                <a:spcPts val="0"/>
              </a:spcBef>
              <a:buNone/>
            </a:pPr>
            <a:r>
              <a:rPr lang="en-GB" sz="1600" dirty="0"/>
              <a:t>There was a written notice above him, which read: THIS IS THE KING OF THE JEWS.</a:t>
            </a:r>
          </a:p>
          <a:p>
            <a:pPr marL="0" indent="0">
              <a:lnSpc>
                <a:spcPct val="120000"/>
              </a:lnSpc>
              <a:spcBef>
                <a:spcPts val="0"/>
              </a:spcBef>
              <a:buNone/>
            </a:pPr>
            <a:endParaRPr lang="en-GB" sz="1600" dirty="0"/>
          </a:p>
          <a:p>
            <a:pPr marL="0" indent="0">
              <a:lnSpc>
                <a:spcPct val="120000"/>
              </a:lnSpc>
              <a:spcBef>
                <a:spcPts val="0"/>
              </a:spcBef>
              <a:buNone/>
            </a:pPr>
            <a:r>
              <a:rPr lang="en-GB" sz="1600" dirty="0"/>
              <a:t>One of the criminals who hung there hurled insults at him: “Aren’t you the Messiah? Save yourself and us!”</a:t>
            </a:r>
          </a:p>
          <a:p>
            <a:pPr marL="0" indent="0">
              <a:lnSpc>
                <a:spcPct val="120000"/>
              </a:lnSpc>
              <a:spcBef>
                <a:spcPts val="0"/>
              </a:spcBef>
              <a:buNone/>
            </a:pPr>
            <a:endParaRPr lang="en-GB" sz="1600" dirty="0"/>
          </a:p>
          <a:p>
            <a:pPr marL="0" indent="0">
              <a:lnSpc>
                <a:spcPct val="120000"/>
              </a:lnSpc>
              <a:spcBef>
                <a:spcPts val="0"/>
              </a:spcBef>
              <a:buNone/>
            </a:pPr>
            <a:r>
              <a:rPr lang="en-GB" sz="1600" dirty="0"/>
              <a:t>But the other criminal rebuked him. “Don’t you fear God,” he said, “since you are under the same sentence? We are punished justly, for we are getting what our deeds deserve. But this man has done nothing wrong.”</a:t>
            </a:r>
          </a:p>
          <a:p>
            <a:pPr marL="0" indent="0">
              <a:lnSpc>
                <a:spcPct val="120000"/>
              </a:lnSpc>
              <a:spcBef>
                <a:spcPts val="0"/>
              </a:spcBef>
              <a:buNone/>
            </a:pPr>
            <a:endParaRPr lang="en-GB" sz="1600" dirty="0"/>
          </a:p>
          <a:p>
            <a:pPr marL="0" indent="0">
              <a:lnSpc>
                <a:spcPct val="120000"/>
              </a:lnSpc>
              <a:spcBef>
                <a:spcPts val="0"/>
              </a:spcBef>
              <a:buNone/>
            </a:pPr>
            <a:r>
              <a:rPr lang="en-GB" sz="1600" dirty="0"/>
              <a:t>Then he said, “Jesus, remember me when you come into your kingdom.”</a:t>
            </a:r>
          </a:p>
          <a:p>
            <a:pPr marL="0" indent="0">
              <a:lnSpc>
                <a:spcPct val="120000"/>
              </a:lnSpc>
              <a:spcBef>
                <a:spcPts val="0"/>
              </a:spcBef>
              <a:buNone/>
            </a:pPr>
            <a:endParaRPr lang="en-GB" sz="1600" dirty="0"/>
          </a:p>
          <a:p>
            <a:pPr marL="0" indent="0">
              <a:lnSpc>
                <a:spcPct val="120000"/>
              </a:lnSpc>
              <a:spcBef>
                <a:spcPts val="0"/>
              </a:spcBef>
              <a:buNone/>
            </a:pPr>
            <a:r>
              <a:rPr lang="en-GB" sz="1600" dirty="0"/>
              <a:t>Jesus answered him, “Truly I tell you, today you will be with me in paradise.”</a:t>
            </a:r>
          </a:p>
          <a:p>
            <a:pPr marL="0" indent="0">
              <a:lnSpc>
                <a:spcPct val="120000"/>
              </a:lnSpc>
              <a:spcBef>
                <a:spcPts val="0"/>
              </a:spcBef>
              <a:buNone/>
            </a:pPr>
            <a:endParaRPr lang="en-GB" sz="1600" dirty="0"/>
          </a:p>
          <a:p>
            <a:pPr marL="0" indent="0">
              <a:lnSpc>
                <a:spcPct val="120000"/>
              </a:lnSpc>
              <a:spcBef>
                <a:spcPts val="0"/>
              </a:spcBef>
              <a:buNone/>
            </a:pPr>
            <a:r>
              <a:rPr lang="en-GB" sz="1600" dirty="0"/>
              <a:t>It was now about noon, and darkness came over the whole land until three in the afternoon, for the sun stopped shining. And the curtain of the temple was torn in two. Jesus called out with a loud voice, “Father, into your hands I commit my spirit.” When he had said this, he breathed his last.</a:t>
            </a:r>
          </a:p>
          <a:p>
            <a:pPr marL="0" indent="0">
              <a:lnSpc>
                <a:spcPct val="120000"/>
              </a:lnSpc>
              <a:spcBef>
                <a:spcPts val="0"/>
              </a:spcBef>
              <a:buNone/>
            </a:pPr>
            <a:endParaRPr lang="en-GB" sz="1600" dirty="0"/>
          </a:p>
          <a:p>
            <a:pPr marL="0" indent="0">
              <a:lnSpc>
                <a:spcPct val="120000"/>
              </a:lnSpc>
              <a:spcBef>
                <a:spcPts val="0"/>
              </a:spcBef>
              <a:buNone/>
            </a:pPr>
            <a:r>
              <a:rPr lang="en-GB" sz="1600" dirty="0"/>
              <a:t>The centurion, seeing what had happened, praised God and said, “Surely this was a righteous man.” When all the people who had gathered to witness this sight saw what took place, they beat their breasts and went away.</a:t>
            </a:r>
          </a:p>
        </p:txBody>
      </p:sp>
      <p:pic>
        <p:nvPicPr>
          <p:cNvPr id="3" name="Picture 2">
            <a:extLst>
              <a:ext uri="{FF2B5EF4-FFF2-40B4-BE49-F238E27FC236}">
                <a16:creationId xmlns:a16="http://schemas.microsoft.com/office/drawing/2014/main" id="{6741F5CE-15E8-6E43-B43D-6386BFF116D9}"/>
              </a:ext>
            </a:extLst>
          </p:cNvPr>
          <p:cNvPicPr>
            <a:picLocks noChangeAspect="1"/>
          </p:cNvPicPr>
          <p:nvPr/>
        </p:nvPicPr>
        <p:blipFill>
          <a:blip r:embed="rId2"/>
          <a:stretch>
            <a:fillRect/>
          </a:stretch>
        </p:blipFill>
        <p:spPr>
          <a:xfrm>
            <a:off x="9017174" y="583804"/>
            <a:ext cx="2721254" cy="4251960"/>
          </a:xfrm>
          <a:prstGeom prst="rect">
            <a:avLst/>
          </a:prstGeom>
        </p:spPr>
      </p:pic>
      <p:sp>
        <p:nvSpPr>
          <p:cNvPr id="17" name="Title 1">
            <a:extLst>
              <a:ext uri="{FF2B5EF4-FFF2-40B4-BE49-F238E27FC236}">
                <a16:creationId xmlns:a16="http://schemas.microsoft.com/office/drawing/2014/main" id="{8D839792-1B64-9146-8A96-88D9D298A292}"/>
              </a:ext>
            </a:extLst>
          </p:cNvPr>
          <p:cNvSpPr txBox="1">
            <a:spLocks/>
          </p:cNvSpPr>
          <p:nvPr/>
        </p:nvSpPr>
        <p:spPr>
          <a:xfrm>
            <a:off x="8089751" y="5554181"/>
            <a:ext cx="3971620" cy="109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dirty="0"/>
              <a:t>Luke 23:38-48</a:t>
            </a:r>
          </a:p>
        </p:txBody>
      </p:sp>
    </p:spTree>
    <p:extLst>
      <p:ext uri="{BB962C8B-B14F-4D97-AF65-F5344CB8AC3E}">
        <p14:creationId xmlns:p14="http://schemas.microsoft.com/office/powerpoint/2010/main" val="24957720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170</TotalTime>
  <Words>913</Words>
  <Application>Microsoft Macintosh PowerPoint</Application>
  <PresentationFormat>Widescreen</PresentationFormat>
  <Paragraphs>49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First Station - Gethsemane</vt:lpstr>
      <vt:lpstr>Second Station – The Fire</vt:lpstr>
      <vt:lpstr>Third Station – The Square</vt:lpstr>
      <vt:lpstr>Fourth Station – The Journey</vt:lpstr>
      <vt:lpstr>Fifth Station – The Foot of the Cross</vt:lpstr>
      <vt:lpstr>Sixth Station – The Cross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A.G.Symmons</dc:creator>
  <cp:lastModifiedBy>A.G.Symmons</cp:lastModifiedBy>
  <cp:revision>4</cp:revision>
  <dcterms:created xsi:type="dcterms:W3CDTF">2020-04-08T13:45:28Z</dcterms:created>
  <dcterms:modified xsi:type="dcterms:W3CDTF">2020-04-13T09:43:48Z</dcterms:modified>
</cp:coreProperties>
</file>