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3" r:id="rId1"/>
  </p:sldMasterIdLst>
  <p:notesMasterIdLst>
    <p:notesMasterId r:id="rId24"/>
  </p:notesMasterIdLst>
  <p:sldIdLst>
    <p:sldId id="256" r:id="rId2"/>
    <p:sldId id="812" r:id="rId3"/>
    <p:sldId id="1010" r:id="rId4"/>
    <p:sldId id="1001" r:id="rId5"/>
    <p:sldId id="1000" r:id="rId6"/>
    <p:sldId id="1002" r:id="rId7"/>
    <p:sldId id="1013" r:id="rId8"/>
    <p:sldId id="1017" r:id="rId9"/>
    <p:sldId id="1014" r:id="rId10"/>
    <p:sldId id="1015" r:id="rId11"/>
    <p:sldId id="1009" r:id="rId12"/>
    <p:sldId id="1016" r:id="rId13"/>
    <p:sldId id="1018" r:id="rId14"/>
    <p:sldId id="1019" r:id="rId15"/>
    <p:sldId id="272" r:id="rId16"/>
    <p:sldId id="987" r:id="rId17"/>
    <p:sldId id="1008" r:id="rId18"/>
    <p:sldId id="1005" r:id="rId19"/>
    <p:sldId id="1006" r:id="rId20"/>
    <p:sldId id="1011" r:id="rId21"/>
    <p:sldId id="999" r:id="rId22"/>
    <p:sldId id="101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BB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68"/>
    <p:restoredTop sz="94663"/>
  </p:normalViewPr>
  <p:slideViewPr>
    <p:cSldViewPr snapToGrid="0" snapToObjects="1">
      <p:cViewPr varScale="1">
        <p:scale>
          <a:sx n="59" d="100"/>
          <a:sy n="59" d="100"/>
        </p:scale>
        <p:origin x="200" y="1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44A86-E915-0E42-A99B-796508C743CF}" type="datetimeFigureOut">
              <a:rPr lang="en-US" smtClean="0"/>
              <a:t>3/25/20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2D0F4-1A91-CA45-92F0-473B3EE3B524}" type="slidenum">
              <a:rPr lang="en-US" smtClean="0"/>
              <a:t>‹#›</a:t>
            </a:fld>
            <a:endParaRPr lang="en-US"/>
          </a:p>
        </p:txBody>
      </p:sp>
    </p:spTree>
    <p:extLst>
      <p:ext uri="{BB962C8B-B14F-4D97-AF65-F5344CB8AC3E}">
        <p14:creationId xmlns:p14="http://schemas.microsoft.com/office/powerpoint/2010/main" val="315146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4AAD347D-5ACD-4C99-B74B-A9C85AD731AF}" type="datetimeFigureOut">
              <a:rPr lang="en-US" smtClean="0"/>
              <a:t>3/25/20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57F1E4F-1CFF-5643-939E-02111984F565}" type="slidenum">
              <a:rPr lang="en-US" smtClean="0"/>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72454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28183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9796027F-7875-4030-9381-8BD8C4F21935}" type="datetimeFigureOut">
              <a:rPr lang="en-US" smtClean="0"/>
              <a:t>3/25/20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57F1E4F-1CFF-5643-939E-02111984F565}" type="slidenum">
              <a:rPr lang="en-US" smtClean="0"/>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823550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3/25/20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1320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3/25/20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8798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3/25/20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6610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3/25/20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2147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509A250-FF31-4206-8172-F9D3106AACB1}" type="datetimeFigureOut">
              <a:rPr lang="en-US" smtClean="0"/>
              <a:t>3/25/20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02111984F565}"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6127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509A250-FF31-4206-8172-F9D3106AACB1}" type="datetimeFigureOut">
              <a:rPr lang="en-US" smtClean="0"/>
              <a:t>3/25/20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57F1E4F-1CFF-5643-939E-02111984F565}"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3111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53127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58079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4AAD347D-5ACD-4C99-B74B-A9C85AD731AF}" type="datetimeFigureOut">
              <a:rPr lang="en-US" smtClean="0"/>
              <a:t>3/25/20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57F1E4F-1CFF-5643-939E-02111984F565}" type="slidenum">
              <a:rPr lang="en-US" smtClean="0"/>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39019710"/>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ndy@kahaila.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f8TkUMJtK5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i6LGJ7evrA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ND23_Abundance_Generosity.mp3" TargetMode="External"/><Relationship Id="rId2" Type="http://schemas.openxmlformats.org/officeDocument/2006/relationships/hyperlink" Target="../../../Downloads/Generosity_Master_SQ.mp4"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1+Timothy+6%3A17-19&amp;version=NIV" TargetMode="External"/><Relationship Id="rId5" Type="http://schemas.openxmlformats.org/officeDocument/2006/relationships/hyperlink" Target="https://www.biblegateway.com/passage/?search=Luke+12%3A22-34&amp;version=NIV" TargetMode="External"/><Relationship Id="rId4" Type="http://schemas.openxmlformats.org/officeDocument/2006/relationships/hyperlink" Target="https://bibleproject.com/explore/generosity/"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ND23_Abundance_Generosity.mp3" TargetMode="External"/><Relationship Id="rId2" Type="http://schemas.openxmlformats.org/officeDocument/2006/relationships/hyperlink" Target="../../../Downloads/Generosity_Master_SQ.mp4" TargetMode="External"/><Relationship Id="rId1" Type="http://schemas.openxmlformats.org/officeDocument/2006/relationships/slideLayout" Target="../slideLayouts/slideLayout2.xml"/><Relationship Id="rId6" Type="http://schemas.openxmlformats.org/officeDocument/2006/relationships/hyperlink" Target="https://www.biblegateway.com/passage/?search=1+Timothy+6%3A17-19&amp;version=NIV" TargetMode="External"/><Relationship Id="rId5" Type="http://schemas.openxmlformats.org/officeDocument/2006/relationships/hyperlink" Target="https://www.biblegateway.com/passage/?search=Luke+12%3A22-34&amp;version=NIV" TargetMode="External"/><Relationship Id="rId4" Type="http://schemas.openxmlformats.org/officeDocument/2006/relationships/hyperlink" Target="https://bibleproject.com/explore/generosity/"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cRuPZCXShg4"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2D170B9C-85A5-4673-981C-DDDBAC51F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ign in the dark&#10;&#10;Description automatically generated">
            <a:extLst>
              <a:ext uri="{FF2B5EF4-FFF2-40B4-BE49-F238E27FC236}">
                <a16:creationId xmlns:a16="http://schemas.microsoft.com/office/drawing/2014/main" id="{A0A7D8E3-D56C-C348-91ED-8AC2D5FBB343}"/>
              </a:ext>
            </a:extLst>
          </p:cNvPr>
          <p:cNvPicPr>
            <a:picLocks noChangeAspect="1"/>
          </p:cNvPicPr>
          <p:nvPr/>
        </p:nvPicPr>
        <p:blipFill rotWithShape="1">
          <a:blip r:embed="rId2"/>
          <a:srcRect r="3" b="2302"/>
          <a:stretch/>
        </p:blipFill>
        <p:spPr>
          <a:xfrm>
            <a:off x="20" y="10"/>
            <a:ext cx="4966232" cy="6857990"/>
          </a:xfrm>
          <a:prstGeom prst="rect">
            <a:avLst/>
          </a:prstGeom>
        </p:spPr>
      </p:pic>
      <p:sp>
        <p:nvSpPr>
          <p:cNvPr id="44" name="Freeform 6">
            <a:extLst>
              <a:ext uri="{FF2B5EF4-FFF2-40B4-BE49-F238E27FC236}">
                <a16:creationId xmlns:a16="http://schemas.microsoft.com/office/drawing/2014/main" id="{1C82216A-4221-434A-B11C-7E13B4A1F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352ABCEB-EB1B-1D4B-9E52-6EAFB8207983}"/>
              </a:ext>
            </a:extLst>
          </p:cNvPr>
          <p:cNvSpPr>
            <a:spLocks noGrp="1"/>
          </p:cNvSpPr>
          <p:nvPr>
            <p:ph type="ctrTitle"/>
          </p:nvPr>
        </p:nvSpPr>
        <p:spPr>
          <a:xfrm>
            <a:off x="6138004" y="1480930"/>
            <a:ext cx="5607908" cy="3254321"/>
          </a:xfrm>
        </p:spPr>
        <p:txBody>
          <a:bodyPr>
            <a:normAutofit/>
          </a:bodyPr>
          <a:lstStyle/>
          <a:p>
            <a:pPr algn="l"/>
            <a:r>
              <a:rPr lang="en-US" sz="7000" dirty="0"/>
              <a:t>Kahaila Brick Lane</a:t>
            </a:r>
          </a:p>
        </p:txBody>
      </p:sp>
      <p:sp>
        <p:nvSpPr>
          <p:cNvPr id="3" name="Subtitle 2">
            <a:extLst>
              <a:ext uri="{FF2B5EF4-FFF2-40B4-BE49-F238E27FC236}">
                <a16:creationId xmlns:a16="http://schemas.microsoft.com/office/drawing/2014/main" id="{41A16873-01FD-E645-964B-27647597D89A}"/>
              </a:ext>
            </a:extLst>
          </p:cNvPr>
          <p:cNvSpPr>
            <a:spLocks noGrp="1"/>
          </p:cNvSpPr>
          <p:nvPr>
            <p:ph type="subTitle" idx="1"/>
          </p:nvPr>
        </p:nvSpPr>
        <p:spPr>
          <a:xfrm>
            <a:off x="6138006" y="4804850"/>
            <a:ext cx="5607906" cy="1086237"/>
          </a:xfrm>
        </p:spPr>
        <p:txBody>
          <a:bodyPr>
            <a:normAutofit/>
          </a:bodyPr>
          <a:lstStyle/>
          <a:p>
            <a:pPr algn="l">
              <a:spcAft>
                <a:spcPts val="600"/>
              </a:spcAft>
            </a:pPr>
            <a:r>
              <a:rPr lang="en-US" b="1" dirty="0"/>
              <a:t>Wednesday 25th March</a:t>
            </a:r>
          </a:p>
          <a:p>
            <a:pPr algn="l">
              <a:spcAft>
                <a:spcPts val="600"/>
              </a:spcAft>
            </a:pPr>
            <a:r>
              <a:rPr lang="en-US" b="1" dirty="0"/>
              <a:t>Generosity – 2 Corinthians 8</a:t>
            </a:r>
          </a:p>
        </p:txBody>
      </p:sp>
    </p:spTree>
    <p:extLst>
      <p:ext uri="{BB962C8B-B14F-4D97-AF65-F5344CB8AC3E}">
        <p14:creationId xmlns:p14="http://schemas.microsoft.com/office/powerpoint/2010/main" val="386384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a:xfrm>
            <a:off x="1371600" y="128588"/>
            <a:ext cx="9601200" cy="1485900"/>
          </a:xfrm>
        </p:spPr>
        <p:txBody>
          <a:bodyPr/>
          <a:lstStyle/>
          <a:p>
            <a:r>
              <a:rPr lang="en-US" dirty="0"/>
              <a:t>Notices:</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000125"/>
            <a:ext cx="9601200" cy="5729287"/>
          </a:xfrm>
        </p:spPr>
        <p:txBody>
          <a:bodyPr>
            <a:normAutofit/>
          </a:bodyPr>
          <a:lstStyle/>
          <a:p>
            <a:r>
              <a:rPr lang="en-US" sz="2800" dirty="0"/>
              <a:t>We will keep you all informed about developments as an when they happen – through the newsletters, Facebook, Instagram and WhatsApp – please email </a:t>
            </a:r>
            <a:r>
              <a:rPr lang="en-US" sz="2800" dirty="0">
                <a:hlinkClick r:id="rId2"/>
              </a:rPr>
              <a:t>andy@kahaila.com</a:t>
            </a:r>
            <a:r>
              <a:rPr lang="en-US" sz="2800" dirty="0"/>
              <a:t> if you want more info</a:t>
            </a:r>
          </a:p>
          <a:p>
            <a:r>
              <a:rPr lang="en-US" sz="2800" dirty="0"/>
              <a:t>Paul (07779643160) and Andy (07976477949) are available to chat to and pray with anyone – via phone, skype or zoom</a:t>
            </a:r>
          </a:p>
          <a:p>
            <a:r>
              <a:rPr lang="en-US" sz="2800" dirty="0"/>
              <a:t>Monday and Friday morning prayer meetings at 9am, Wednesday services at 7pm, Sunday services at 8pm</a:t>
            </a:r>
          </a:p>
          <a:p>
            <a:r>
              <a:rPr lang="en-US" sz="2800" dirty="0"/>
              <a:t>Essence monthly quiz happening tomorrow night</a:t>
            </a:r>
          </a:p>
          <a:p>
            <a:r>
              <a:rPr lang="en-US" sz="2800" dirty="0"/>
              <a:t>Lunches for the homeless community</a:t>
            </a:r>
          </a:p>
        </p:txBody>
      </p:sp>
    </p:spTree>
    <p:extLst>
      <p:ext uri="{BB962C8B-B14F-4D97-AF65-F5344CB8AC3E}">
        <p14:creationId xmlns:p14="http://schemas.microsoft.com/office/powerpoint/2010/main" val="439009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a:xfrm>
            <a:off x="1371600" y="128588"/>
            <a:ext cx="9601200" cy="1485900"/>
          </a:xfrm>
        </p:spPr>
        <p:txBody>
          <a:bodyPr/>
          <a:lstStyle/>
          <a:p>
            <a:r>
              <a:rPr lang="en-US" dirty="0"/>
              <a:t>Notices:</a:t>
            </a:r>
          </a:p>
        </p:txBody>
      </p:sp>
      <p:sp>
        <p:nvSpPr>
          <p:cNvPr id="9" name="Content Placeholder 8">
            <a:extLst>
              <a:ext uri="{FF2B5EF4-FFF2-40B4-BE49-F238E27FC236}">
                <a16:creationId xmlns:a16="http://schemas.microsoft.com/office/drawing/2014/main" id="{EEB8757F-63F1-E042-8E59-E20DF42515FD}"/>
              </a:ext>
            </a:extLst>
          </p:cNvPr>
          <p:cNvSpPr>
            <a:spLocks noGrp="1"/>
          </p:cNvSpPr>
          <p:nvPr>
            <p:ph idx="1"/>
          </p:nvPr>
        </p:nvSpPr>
        <p:spPr>
          <a:xfrm>
            <a:off x="9884228" y="990600"/>
            <a:ext cx="2046515" cy="4876800"/>
          </a:xfrm>
        </p:spPr>
        <p:txBody>
          <a:bodyPr/>
          <a:lstStyle/>
          <a:p>
            <a:pPr marL="0" indent="0">
              <a:buNone/>
            </a:pPr>
            <a:r>
              <a:rPr lang="en-US" dirty="0"/>
              <a:t>Add prayers, support or encouragement to our community notice board. Link in chat.</a:t>
            </a:r>
          </a:p>
          <a:p>
            <a:pPr marL="0" indent="0">
              <a:buNone/>
            </a:pPr>
            <a:endParaRPr lang="en-US" dirty="0"/>
          </a:p>
          <a:p>
            <a:pPr marL="0" indent="0">
              <a:buNone/>
            </a:pPr>
            <a:endParaRPr lang="en-US" dirty="0"/>
          </a:p>
          <a:p>
            <a:pPr marL="0" indent="0">
              <a:buNone/>
            </a:pPr>
            <a:r>
              <a:rPr lang="en-US" dirty="0"/>
              <a:t>Listen/watch back talks and find resources on our website.</a:t>
            </a:r>
          </a:p>
          <a:p>
            <a:pPr marL="0" indent="0">
              <a:buNone/>
            </a:pPr>
            <a:r>
              <a:rPr lang="en-US" dirty="0"/>
              <a:t>Link in chat.</a:t>
            </a:r>
          </a:p>
        </p:txBody>
      </p:sp>
      <p:pic>
        <p:nvPicPr>
          <p:cNvPr id="10" name="Picture 9">
            <a:extLst>
              <a:ext uri="{FF2B5EF4-FFF2-40B4-BE49-F238E27FC236}">
                <a16:creationId xmlns:a16="http://schemas.microsoft.com/office/drawing/2014/main" id="{159DA60B-8F19-114D-9577-B39E8F17520D}"/>
              </a:ext>
            </a:extLst>
          </p:cNvPr>
          <p:cNvPicPr>
            <a:picLocks noChangeAspect="1"/>
          </p:cNvPicPr>
          <p:nvPr/>
        </p:nvPicPr>
        <p:blipFill>
          <a:blip r:embed="rId2"/>
          <a:stretch>
            <a:fillRect/>
          </a:stretch>
        </p:blipFill>
        <p:spPr>
          <a:xfrm>
            <a:off x="1219200" y="990600"/>
            <a:ext cx="8512629" cy="2709983"/>
          </a:xfrm>
          <a:prstGeom prst="rect">
            <a:avLst/>
          </a:prstGeom>
        </p:spPr>
      </p:pic>
      <p:pic>
        <p:nvPicPr>
          <p:cNvPr id="11" name="Picture 10">
            <a:extLst>
              <a:ext uri="{FF2B5EF4-FFF2-40B4-BE49-F238E27FC236}">
                <a16:creationId xmlns:a16="http://schemas.microsoft.com/office/drawing/2014/main" id="{347CEB97-897A-D243-ACF1-E2FFFFE2F07D}"/>
              </a:ext>
            </a:extLst>
          </p:cNvPr>
          <p:cNvPicPr>
            <a:picLocks noChangeAspect="1"/>
          </p:cNvPicPr>
          <p:nvPr/>
        </p:nvPicPr>
        <p:blipFill>
          <a:blip r:embed="rId3"/>
          <a:stretch>
            <a:fillRect/>
          </a:stretch>
        </p:blipFill>
        <p:spPr>
          <a:xfrm>
            <a:off x="1219200" y="3970442"/>
            <a:ext cx="8512629" cy="2709984"/>
          </a:xfrm>
          <a:prstGeom prst="rect">
            <a:avLst/>
          </a:prstGeom>
        </p:spPr>
      </p:pic>
    </p:spTree>
    <p:extLst>
      <p:ext uri="{BB962C8B-B14F-4D97-AF65-F5344CB8AC3E}">
        <p14:creationId xmlns:p14="http://schemas.microsoft.com/office/powerpoint/2010/main" val="755843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p:txBody>
          <a:bodyPr/>
          <a:lstStyle/>
          <a:p>
            <a:r>
              <a:rPr lang="en-US" dirty="0"/>
              <a:t>Testimonies:</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614488"/>
            <a:ext cx="9601200" cy="4252912"/>
          </a:xfrm>
        </p:spPr>
        <p:txBody>
          <a:bodyPr>
            <a:normAutofit/>
          </a:bodyPr>
          <a:lstStyle/>
          <a:p>
            <a:r>
              <a:rPr lang="en-US" sz="2400" dirty="0"/>
              <a:t>A time to share stories of encouragement, of where God has been at work, to maintain a grateful heart</a:t>
            </a:r>
          </a:p>
        </p:txBody>
      </p:sp>
    </p:spTree>
    <p:extLst>
      <p:ext uri="{BB962C8B-B14F-4D97-AF65-F5344CB8AC3E}">
        <p14:creationId xmlns:p14="http://schemas.microsoft.com/office/powerpoint/2010/main" val="2031938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a:extLst>
              <a:ext uri="{FF2B5EF4-FFF2-40B4-BE49-F238E27FC236}">
                <a16:creationId xmlns:a16="http://schemas.microsoft.com/office/drawing/2014/main" id="{E27DA90A-A729-C24A-9E1F-536021B0ADD2}"/>
              </a:ext>
            </a:extLst>
          </p:cNvPr>
          <p:cNvPicPr>
            <a:picLocks noChangeAspect="1"/>
          </p:cNvPicPr>
          <p:nvPr/>
        </p:nvPicPr>
        <p:blipFill>
          <a:blip r:embed="rId3"/>
          <a:stretch>
            <a:fillRect/>
          </a:stretch>
        </p:blipFill>
        <p:spPr>
          <a:xfrm>
            <a:off x="1252765" y="609870"/>
            <a:ext cx="9023350" cy="5638259"/>
          </a:xfrm>
          <a:prstGeom prst="rect">
            <a:avLst/>
          </a:prstGeom>
        </p:spPr>
      </p:pic>
    </p:spTree>
    <p:extLst>
      <p:ext uri="{BB962C8B-B14F-4D97-AF65-F5344CB8AC3E}">
        <p14:creationId xmlns:p14="http://schemas.microsoft.com/office/powerpoint/2010/main" val="1102171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9"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0"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22" name="Rectangle 21">
            <a:extLst>
              <a:ext uri="{FF2B5EF4-FFF2-40B4-BE49-F238E27FC236}">
                <a16:creationId xmlns:a16="http://schemas.microsoft.com/office/drawing/2014/main" id="{B709ADC9-6EAF-4268-9415-1ED5ECFA2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close up of a logo&#10;&#10;Description automatically generated">
            <a:extLst>
              <a:ext uri="{FF2B5EF4-FFF2-40B4-BE49-F238E27FC236}">
                <a16:creationId xmlns:a16="http://schemas.microsoft.com/office/drawing/2014/main" id="{7E14A591-8A52-674F-8307-BFF96857435F}"/>
              </a:ext>
            </a:extLst>
          </p:cNvPr>
          <p:cNvPicPr>
            <a:picLocks noGrp="1" noChangeAspect="1"/>
          </p:cNvPicPr>
          <p:nvPr>
            <p:ph idx="1"/>
          </p:nvPr>
        </p:nvPicPr>
        <p:blipFill rotWithShape="1">
          <a:blip r:embed="rId2">
            <a:alphaModFix amt="40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4D3EF8A0-2046-0C41-8758-948CB623ADB2}"/>
              </a:ext>
            </a:extLst>
          </p:cNvPr>
          <p:cNvSpPr>
            <a:spLocks noGrp="1"/>
          </p:cNvSpPr>
          <p:nvPr>
            <p:ph type="title"/>
          </p:nvPr>
        </p:nvSpPr>
        <p:spPr>
          <a:xfrm>
            <a:off x="1909630" y="-211491"/>
            <a:ext cx="8361229" cy="6858000"/>
          </a:xfrm>
        </p:spPr>
        <p:txBody>
          <a:bodyPr vert="horz" lIns="91440" tIns="45720" rIns="91440" bIns="45720" rtlCol="0" anchor="b">
            <a:normAutofit fontScale="90000"/>
          </a:bodyPr>
          <a:lstStyle/>
          <a:p>
            <a:pPr algn="ctr"/>
            <a:r>
              <a:rPr lang="en-US" sz="7200" cap="all" dirty="0"/>
              <a:t>Generosity</a:t>
            </a:r>
            <a:br>
              <a:rPr lang="en-US" sz="7200" cap="all" dirty="0"/>
            </a:br>
            <a:br>
              <a:rPr lang="en-US" sz="7200" cap="all" dirty="0"/>
            </a:br>
            <a:br>
              <a:rPr lang="en-US" sz="7200" cap="all" dirty="0"/>
            </a:br>
            <a:br>
              <a:rPr lang="en-US" sz="7200" cap="all" dirty="0"/>
            </a:br>
            <a:br>
              <a:rPr lang="en-US" sz="7200" cap="all" dirty="0"/>
            </a:br>
            <a:br>
              <a:rPr lang="en-US" sz="7200" cap="all" dirty="0"/>
            </a:br>
            <a:r>
              <a:rPr lang="en-US" sz="7200" cap="all" dirty="0"/>
              <a:t>2 Corinthians 8:1-15</a:t>
            </a:r>
          </a:p>
        </p:txBody>
      </p:sp>
    </p:spTree>
    <p:extLst>
      <p:ext uri="{BB962C8B-B14F-4D97-AF65-F5344CB8AC3E}">
        <p14:creationId xmlns:p14="http://schemas.microsoft.com/office/powerpoint/2010/main" val="1075991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4478C-B457-9440-8BA5-350DF3BDE979}"/>
              </a:ext>
            </a:extLst>
          </p:cNvPr>
          <p:cNvSpPr>
            <a:spLocks noGrp="1"/>
          </p:cNvSpPr>
          <p:nvPr>
            <p:ph type="title"/>
          </p:nvPr>
        </p:nvSpPr>
        <p:spPr>
          <a:xfrm>
            <a:off x="1371600" y="685800"/>
            <a:ext cx="6606777" cy="1485900"/>
          </a:xfrm>
        </p:spPr>
        <p:txBody>
          <a:bodyPr/>
          <a:lstStyle/>
          <a:p>
            <a:r>
              <a:rPr lang="en-US" dirty="0"/>
              <a:t>What kind of church are we called to be?</a:t>
            </a:r>
          </a:p>
        </p:txBody>
      </p:sp>
      <p:sp>
        <p:nvSpPr>
          <p:cNvPr id="3" name="Content Placeholder 2">
            <a:extLst>
              <a:ext uri="{FF2B5EF4-FFF2-40B4-BE49-F238E27FC236}">
                <a16:creationId xmlns:a16="http://schemas.microsoft.com/office/drawing/2014/main" id="{7A70ACC8-7B00-FC48-9204-6D8865AC7E42}"/>
              </a:ext>
            </a:extLst>
          </p:cNvPr>
          <p:cNvSpPr>
            <a:spLocks noGrp="1"/>
          </p:cNvSpPr>
          <p:nvPr>
            <p:ph idx="1"/>
          </p:nvPr>
        </p:nvSpPr>
        <p:spPr/>
        <p:txBody>
          <a:bodyPr>
            <a:normAutofit/>
          </a:bodyPr>
          <a:lstStyle/>
          <a:p>
            <a:r>
              <a:rPr lang="en-US" sz="2800" dirty="0"/>
              <a:t>A church with open hands</a:t>
            </a:r>
          </a:p>
          <a:p>
            <a:r>
              <a:rPr lang="en-US" sz="2800" dirty="0"/>
              <a:t>A church without fear</a:t>
            </a:r>
          </a:p>
          <a:p>
            <a:r>
              <a:rPr lang="en-US" sz="2800" dirty="0"/>
              <a:t>A church defined by rich generosity</a:t>
            </a:r>
          </a:p>
          <a:p>
            <a:r>
              <a:rPr lang="en-US" sz="2800" dirty="0"/>
              <a:t>A church looking at Christ</a:t>
            </a:r>
          </a:p>
        </p:txBody>
      </p:sp>
      <p:pic>
        <p:nvPicPr>
          <p:cNvPr id="4" name="Picture 3" descr="A sign in the dark&#10;&#10;Description automatically generated">
            <a:extLst>
              <a:ext uri="{FF2B5EF4-FFF2-40B4-BE49-F238E27FC236}">
                <a16:creationId xmlns:a16="http://schemas.microsoft.com/office/drawing/2014/main" id="{0A0EB24A-E149-9345-B1CA-292E44999A44}"/>
              </a:ext>
            </a:extLst>
          </p:cNvPr>
          <p:cNvPicPr>
            <a:picLocks noChangeAspect="1"/>
          </p:cNvPicPr>
          <p:nvPr/>
        </p:nvPicPr>
        <p:blipFill rotWithShape="1">
          <a:blip r:embed="rId2"/>
          <a:srcRect r="3" b="2302"/>
          <a:stretch/>
        </p:blipFill>
        <p:spPr>
          <a:xfrm>
            <a:off x="7978377" y="664039"/>
            <a:ext cx="3988750" cy="5508161"/>
          </a:xfrm>
          <a:prstGeom prst="rect">
            <a:avLst/>
          </a:prstGeom>
        </p:spPr>
      </p:pic>
    </p:spTree>
    <p:extLst>
      <p:ext uri="{BB962C8B-B14F-4D97-AF65-F5344CB8AC3E}">
        <p14:creationId xmlns:p14="http://schemas.microsoft.com/office/powerpoint/2010/main" val="3246875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4478C-B457-9440-8BA5-350DF3BDE979}"/>
              </a:ext>
            </a:extLst>
          </p:cNvPr>
          <p:cNvSpPr>
            <a:spLocks noGrp="1"/>
          </p:cNvSpPr>
          <p:nvPr>
            <p:ph type="title"/>
          </p:nvPr>
        </p:nvSpPr>
        <p:spPr>
          <a:xfrm>
            <a:off x="648889" y="0"/>
            <a:ext cx="7329488" cy="1485900"/>
          </a:xfrm>
        </p:spPr>
        <p:txBody>
          <a:bodyPr/>
          <a:lstStyle/>
          <a:p>
            <a:r>
              <a:rPr lang="en-US" dirty="0">
                <a:solidFill>
                  <a:srgbClr val="FFFF00"/>
                </a:solidFill>
              </a:rPr>
              <a:t>1) A church with open hands</a:t>
            </a:r>
          </a:p>
        </p:txBody>
      </p:sp>
      <p:sp>
        <p:nvSpPr>
          <p:cNvPr id="3" name="Content Placeholder 2">
            <a:extLst>
              <a:ext uri="{FF2B5EF4-FFF2-40B4-BE49-F238E27FC236}">
                <a16:creationId xmlns:a16="http://schemas.microsoft.com/office/drawing/2014/main" id="{7A70ACC8-7B00-FC48-9204-6D8865AC7E42}"/>
              </a:ext>
            </a:extLst>
          </p:cNvPr>
          <p:cNvSpPr>
            <a:spLocks noGrp="1"/>
          </p:cNvSpPr>
          <p:nvPr>
            <p:ph idx="1"/>
          </p:nvPr>
        </p:nvSpPr>
        <p:spPr>
          <a:xfrm>
            <a:off x="1393372" y="4635499"/>
            <a:ext cx="9056914" cy="3581400"/>
          </a:xfrm>
        </p:spPr>
        <p:txBody>
          <a:bodyPr>
            <a:normAutofit/>
          </a:bodyPr>
          <a:lstStyle/>
          <a:p>
            <a:pPr marL="0" indent="0" algn="ctr">
              <a:buNone/>
            </a:pPr>
            <a:r>
              <a:rPr lang="en-US" sz="2800" dirty="0"/>
              <a:t>We need to be willing and open to adapt and change – </a:t>
            </a:r>
          </a:p>
          <a:p>
            <a:pPr marL="0" indent="0" algn="ctr">
              <a:buNone/>
            </a:pPr>
            <a:r>
              <a:rPr lang="en-US" sz="2800" dirty="0"/>
              <a:t>to see what God is doing and try to join in</a:t>
            </a:r>
          </a:p>
        </p:txBody>
      </p:sp>
      <p:pic>
        <p:nvPicPr>
          <p:cNvPr id="6" name="Picture 5" descr="A close up of a logo&#10;&#10;Description automatically generated">
            <a:extLst>
              <a:ext uri="{FF2B5EF4-FFF2-40B4-BE49-F238E27FC236}">
                <a16:creationId xmlns:a16="http://schemas.microsoft.com/office/drawing/2014/main" id="{5B85BF2B-3D69-2F4D-BE40-E1DDBB03A950}"/>
              </a:ext>
            </a:extLst>
          </p:cNvPr>
          <p:cNvPicPr>
            <a:picLocks noChangeAspect="1"/>
          </p:cNvPicPr>
          <p:nvPr/>
        </p:nvPicPr>
        <p:blipFill>
          <a:blip r:embed="rId2"/>
          <a:stretch>
            <a:fillRect/>
          </a:stretch>
        </p:blipFill>
        <p:spPr>
          <a:xfrm>
            <a:off x="3698421" y="990600"/>
            <a:ext cx="4795157" cy="3196771"/>
          </a:xfrm>
          <a:prstGeom prst="rect">
            <a:avLst/>
          </a:prstGeom>
        </p:spPr>
      </p:pic>
    </p:spTree>
    <p:extLst>
      <p:ext uri="{BB962C8B-B14F-4D97-AF65-F5344CB8AC3E}">
        <p14:creationId xmlns:p14="http://schemas.microsoft.com/office/powerpoint/2010/main" val="263921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B556C4-7E49-4C36-845D-FC58F5073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andle on a table&#10;&#10;Description automatically generated">
            <a:extLst>
              <a:ext uri="{FF2B5EF4-FFF2-40B4-BE49-F238E27FC236}">
                <a16:creationId xmlns:a16="http://schemas.microsoft.com/office/drawing/2014/main" id="{BA9EEA86-7681-944E-AF3E-1303CE47D2B4}"/>
              </a:ext>
            </a:extLst>
          </p:cNvPr>
          <p:cNvPicPr>
            <a:picLocks noChangeAspect="1"/>
          </p:cNvPicPr>
          <p:nvPr/>
        </p:nvPicPr>
        <p:blipFill rotWithShape="1">
          <a:blip r:embed="rId2">
            <a:alphaModFix amt="35000"/>
          </a:blip>
          <a:srcRect t="11445" b="4285"/>
          <a:stretch/>
        </p:blipFill>
        <p:spPr>
          <a:xfrm>
            <a:off x="-1" y="10"/>
            <a:ext cx="12192001" cy="6857990"/>
          </a:xfrm>
          <a:prstGeom prst="rect">
            <a:avLst/>
          </a:prstGeom>
        </p:spPr>
      </p:pic>
      <p:sp>
        <p:nvSpPr>
          <p:cNvPr id="3" name="Content Placeholder 2">
            <a:extLst>
              <a:ext uri="{FF2B5EF4-FFF2-40B4-BE49-F238E27FC236}">
                <a16:creationId xmlns:a16="http://schemas.microsoft.com/office/drawing/2014/main" id="{3C3704AA-4B62-8E41-A0B5-DEA0B133A6BB}"/>
              </a:ext>
            </a:extLst>
          </p:cNvPr>
          <p:cNvSpPr>
            <a:spLocks noGrp="1"/>
          </p:cNvSpPr>
          <p:nvPr>
            <p:ph idx="1"/>
          </p:nvPr>
        </p:nvSpPr>
        <p:spPr>
          <a:xfrm>
            <a:off x="1428750" y="685800"/>
            <a:ext cx="9601200" cy="5529263"/>
          </a:xfrm>
        </p:spPr>
        <p:txBody>
          <a:bodyPr>
            <a:normAutofit/>
          </a:bodyPr>
          <a:lstStyle/>
          <a:p>
            <a:pPr marL="0" indent="0" algn="ctr">
              <a:buNone/>
            </a:pPr>
            <a:r>
              <a:rPr lang="en-US" sz="3600" dirty="0"/>
              <a:t>“A scared world needs a fearless church”</a:t>
            </a:r>
          </a:p>
          <a:p>
            <a:pPr marL="0" indent="0" algn="ctr">
              <a:buNone/>
            </a:pPr>
            <a:endParaRPr lang="en-US" sz="3600" dirty="0"/>
          </a:p>
          <a:p>
            <a:pPr marL="0" indent="0" algn="ctr">
              <a:buNone/>
            </a:pPr>
            <a:endParaRPr lang="en-US" sz="3600" dirty="0"/>
          </a:p>
          <a:p>
            <a:pPr marL="0" indent="0" algn="ctr">
              <a:buNone/>
            </a:pPr>
            <a:endParaRPr lang="en-US" sz="3600" dirty="0"/>
          </a:p>
          <a:p>
            <a:pPr marL="0" indent="0" algn="ctr">
              <a:buNone/>
            </a:pPr>
            <a:endParaRPr lang="en-US" sz="3600" dirty="0"/>
          </a:p>
          <a:p>
            <a:pPr marL="0" indent="0" algn="ctr">
              <a:buNone/>
            </a:pPr>
            <a:endParaRPr lang="en-US" sz="3600" dirty="0"/>
          </a:p>
          <a:p>
            <a:pPr marL="0" indent="0" algn="ctr">
              <a:buNone/>
            </a:pPr>
            <a:r>
              <a:rPr lang="en-US" sz="3600" b="1" dirty="0"/>
              <a:t>A W Tozer (</a:t>
            </a:r>
            <a:r>
              <a:rPr lang="en-US" sz="3600" i="1" dirty="0"/>
              <a:t>American Pastor 1897-1963)</a:t>
            </a:r>
          </a:p>
        </p:txBody>
      </p:sp>
      <p:sp>
        <p:nvSpPr>
          <p:cNvPr id="6" name="Title 1">
            <a:extLst>
              <a:ext uri="{FF2B5EF4-FFF2-40B4-BE49-F238E27FC236}">
                <a16:creationId xmlns:a16="http://schemas.microsoft.com/office/drawing/2014/main" id="{B19436C5-2575-3045-B55D-E4FBA5F45493}"/>
              </a:ext>
            </a:extLst>
          </p:cNvPr>
          <p:cNvSpPr>
            <a:spLocks noGrp="1"/>
          </p:cNvSpPr>
          <p:nvPr>
            <p:ph type="title"/>
          </p:nvPr>
        </p:nvSpPr>
        <p:spPr>
          <a:xfrm>
            <a:off x="648889" y="0"/>
            <a:ext cx="7329488" cy="1485900"/>
          </a:xfrm>
        </p:spPr>
        <p:txBody>
          <a:bodyPr/>
          <a:lstStyle/>
          <a:p>
            <a:r>
              <a:rPr lang="en-US" dirty="0">
                <a:solidFill>
                  <a:srgbClr val="FFFF00"/>
                </a:solidFill>
              </a:rPr>
              <a:t>2) A church without fear</a:t>
            </a:r>
          </a:p>
        </p:txBody>
      </p:sp>
    </p:spTree>
    <p:extLst>
      <p:ext uri="{BB962C8B-B14F-4D97-AF65-F5344CB8AC3E}">
        <p14:creationId xmlns:p14="http://schemas.microsoft.com/office/powerpoint/2010/main" val="356407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7ED3-F079-5940-8503-55F024E473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EFD66D-0B4C-0E40-A6B0-A7057D19EB5C}"/>
              </a:ext>
            </a:extLst>
          </p:cNvPr>
          <p:cNvSpPr>
            <a:spLocks noGrp="1"/>
          </p:cNvSpPr>
          <p:nvPr>
            <p:ph idx="1"/>
          </p:nvPr>
        </p:nvSpPr>
        <p:spPr/>
        <p:txBody>
          <a:bodyPr/>
          <a:lstStyle/>
          <a:p>
            <a:endParaRPr lang="en-US" dirty="0"/>
          </a:p>
        </p:txBody>
      </p:sp>
      <p:pic>
        <p:nvPicPr>
          <p:cNvPr id="4" name="Picture 3">
            <a:hlinkClick r:id="rId2"/>
            <a:extLst>
              <a:ext uri="{FF2B5EF4-FFF2-40B4-BE49-F238E27FC236}">
                <a16:creationId xmlns:a16="http://schemas.microsoft.com/office/drawing/2014/main" id="{AF9AB6F3-0E73-794B-8A3C-E23C781C58AB}"/>
              </a:ext>
            </a:extLst>
          </p:cNvPr>
          <p:cNvPicPr>
            <a:picLocks noChangeAspect="1"/>
          </p:cNvPicPr>
          <p:nvPr/>
        </p:nvPicPr>
        <p:blipFill>
          <a:blip r:embed="rId3"/>
          <a:stretch>
            <a:fillRect/>
          </a:stretch>
        </p:blipFill>
        <p:spPr>
          <a:xfrm>
            <a:off x="1371600" y="599455"/>
            <a:ext cx="9056688" cy="5659090"/>
          </a:xfrm>
          <a:prstGeom prst="rect">
            <a:avLst/>
          </a:prstGeom>
        </p:spPr>
      </p:pic>
    </p:spTree>
    <p:extLst>
      <p:ext uri="{BB962C8B-B14F-4D97-AF65-F5344CB8AC3E}">
        <p14:creationId xmlns:p14="http://schemas.microsoft.com/office/powerpoint/2010/main" val="326533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371475"/>
            <a:ext cx="9601200" cy="5495925"/>
          </a:xfrm>
        </p:spPr>
        <p:txBody>
          <a:bodyPr>
            <a:normAutofit/>
          </a:bodyPr>
          <a:lstStyle/>
          <a:p>
            <a:pPr marL="0" indent="0">
              <a:buNone/>
            </a:pPr>
            <a:r>
              <a:rPr lang="en-GB" sz="2400" dirty="0"/>
              <a:t>Our life is going to be less characterised by attendance at church on Sunday, </a:t>
            </a:r>
            <a:r>
              <a:rPr lang="en-GB" sz="2400" dirty="0">
                <a:solidFill>
                  <a:srgbClr val="C00000"/>
                </a:solidFill>
              </a:rPr>
              <a:t>and more characterised by the prayer and service we offer each day. </a:t>
            </a:r>
            <a:r>
              <a:rPr lang="en-GB" sz="2400" dirty="0"/>
              <a:t>We may not be able to pray with people in the ways that we are used to, but we can certainly pray for people. And we can certainly offer practical care and support. Please do carry on supporting the local foodbank and buy extra provisions for it. Ensure the night shelters wherever possible are kept open. There are many very encouraging schemes happening right across our country in communities to focus on caring for the most vulnerable, so do continue to play your part in those. </a:t>
            </a:r>
            <a:r>
              <a:rPr lang="en-GB" sz="2400" dirty="0">
                <a:solidFill>
                  <a:srgbClr val="C00000"/>
                </a:solidFill>
              </a:rPr>
              <a:t>Then by our service, and by our love, Jesus Christ will be made known, and the hope of the gospel – a hope that will counter fear and isolation - will spread across our land.</a:t>
            </a:r>
          </a:p>
          <a:p>
            <a:pPr marL="0" indent="0">
              <a:buNone/>
            </a:pPr>
            <a:r>
              <a:rPr lang="en-GB" sz="2400" b="1" dirty="0"/>
              <a:t>Archbishop of Canterbury and the Archbishop of York</a:t>
            </a:r>
            <a:endParaRPr lang="en-US" sz="2400" b="1" dirty="0"/>
          </a:p>
        </p:txBody>
      </p:sp>
    </p:spTree>
    <p:extLst>
      <p:ext uri="{BB962C8B-B14F-4D97-AF65-F5344CB8AC3E}">
        <p14:creationId xmlns:p14="http://schemas.microsoft.com/office/powerpoint/2010/main" val="4194723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8A08-0C7B-1D4D-B8B2-1802C07D4CC7}"/>
              </a:ext>
            </a:extLst>
          </p:cNvPr>
          <p:cNvSpPr>
            <a:spLocks noGrp="1"/>
          </p:cNvSpPr>
          <p:nvPr>
            <p:ph type="title"/>
          </p:nvPr>
        </p:nvSpPr>
        <p:spPr>
          <a:xfrm>
            <a:off x="4562747" y="1228725"/>
            <a:ext cx="6466114" cy="1485900"/>
          </a:xfrm>
        </p:spPr>
        <p:txBody>
          <a:bodyPr>
            <a:normAutofit fontScale="90000"/>
          </a:bodyPr>
          <a:lstStyle/>
          <a:p>
            <a:r>
              <a:rPr lang="en-GB" dirty="0"/>
              <a:t>We believe in generous giving – we want to be generous with all things, our finances, our time and our resources.</a:t>
            </a:r>
            <a:br>
              <a:rPr lang="en-GB" dirty="0"/>
            </a:br>
            <a:endParaRPr lang="en-US" dirty="0"/>
          </a:p>
        </p:txBody>
      </p:sp>
      <p:pic>
        <p:nvPicPr>
          <p:cNvPr id="5" name="Content Placeholder 4" descr="A close up of a sign&#10;&#10;Description automatically generated">
            <a:extLst>
              <a:ext uri="{FF2B5EF4-FFF2-40B4-BE49-F238E27FC236}">
                <a16:creationId xmlns:a16="http://schemas.microsoft.com/office/drawing/2014/main" id="{86A7B616-257D-0246-82A3-9B2D50438A0A}"/>
              </a:ext>
            </a:extLst>
          </p:cNvPr>
          <p:cNvPicPr>
            <a:picLocks noGrp="1" noChangeAspect="1"/>
          </p:cNvPicPr>
          <p:nvPr>
            <p:ph idx="1"/>
          </p:nvPr>
        </p:nvPicPr>
        <p:blipFill>
          <a:blip r:embed="rId2"/>
          <a:stretch>
            <a:fillRect/>
          </a:stretch>
        </p:blipFill>
        <p:spPr>
          <a:xfrm>
            <a:off x="1070378" y="1114425"/>
            <a:ext cx="3325820" cy="2596924"/>
          </a:xfrm>
        </p:spPr>
      </p:pic>
      <p:sp>
        <p:nvSpPr>
          <p:cNvPr id="6" name="TextBox 5">
            <a:extLst>
              <a:ext uri="{FF2B5EF4-FFF2-40B4-BE49-F238E27FC236}">
                <a16:creationId xmlns:a16="http://schemas.microsoft.com/office/drawing/2014/main" id="{4EB7D099-94D6-1843-98B4-E3A91238FD5C}"/>
              </a:ext>
            </a:extLst>
          </p:cNvPr>
          <p:cNvSpPr txBox="1"/>
          <p:nvPr/>
        </p:nvSpPr>
        <p:spPr>
          <a:xfrm>
            <a:off x="1785938" y="4940074"/>
            <a:ext cx="8215313" cy="830997"/>
          </a:xfrm>
          <a:prstGeom prst="rect">
            <a:avLst/>
          </a:prstGeom>
          <a:noFill/>
        </p:spPr>
        <p:txBody>
          <a:bodyPr wrap="square" rtlCol="0">
            <a:spAutoFit/>
          </a:bodyPr>
          <a:lstStyle/>
          <a:p>
            <a:r>
              <a:rPr lang="en-GB" sz="2400" b="1" baseline="30000" dirty="0"/>
              <a:t>Verse 2:  </a:t>
            </a:r>
            <a:r>
              <a:rPr lang="en-GB" sz="2400" dirty="0"/>
              <a:t>In the midst of a very severe trial, their overflowing joy and their extreme poverty welled up in </a:t>
            </a:r>
            <a:r>
              <a:rPr lang="en-GB" sz="2400" dirty="0">
                <a:solidFill>
                  <a:srgbClr val="C00000"/>
                </a:solidFill>
              </a:rPr>
              <a:t>rich generosity. </a:t>
            </a:r>
            <a:endParaRPr lang="en-US" sz="2400" dirty="0"/>
          </a:p>
        </p:txBody>
      </p:sp>
      <p:sp>
        <p:nvSpPr>
          <p:cNvPr id="7" name="Title 1">
            <a:extLst>
              <a:ext uri="{FF2B5EF4-FFF2-40B4-BE49-F238E27FC236}">
                <a16:creationId xmlns:a16="http://schemas.microsoft.com/office/drawing/2014/main" id="{19166F4B-A104-574F-9CA7-C842CD389700}"/>
              </a:ext>
            </a:extLst>
          </p:cNvPr>
          <p:cNvSpPr txBox="1">
            <a:spLocks/>
          </p:cNvSpPr>
          <p:nvPr/>
        </p:nvSpPr>
        <p:spPr>
          <a:xfrm>
            <a:off x="648889" y="0"/>
            <a:ext cx="10081024"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dirty="0">
                <a:solidFill>
                  <a:srgbClr val="FFFF00"/>
                </a:solidFill>
              </a:rPr>
              <a:t>3) A church defined by rich generosity</a:t>
            </a:r>
          </a:p>
        </p:txBody>
      </p:sp>
    </p:spTree>
    <p:extLst>
      <p:ext uri="{BB962C8B-B14F-4D97-AF65-F5344CB8AC3E}">
        <p14:creationId xmlns:p14="http://schemas.microsoft.com/office/powerpoint/2010/main" val="84778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9166F4B-A104-574F-9CA7-C842CD389700}"/>
              </a:ext>
            </a:extLst>
          </p:cNvPr>
          <p:cNvSpPr txBox="1">
            <a:spLocks/>
          </p:cNvSpPr>
          <p:nvPr/>
        </p:nvSpPr>
        <p:spPr>
          <a:xfrm>
            <a:off x="648889" y="0"/>
            <a:ext cx="10081024"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dirty="0">
                <a:solidFill>
                  <a:srgbClr val="FFFF00"/>
                </a:solidFill>
              </a:rPr>
              <a:t>4) A church looking at Christ</a:t>
            </a:r>
          </a:p>
        </p:txBody>
      </p:sp>
      <p:pic>
        <p:nvPicPr>
          <p:cNvPr id="10" name="Picture 9">
            <a:extLst>
              <a:ext uri="{FF2B5EF4-FFF2-40B4-BE49-F238E27FC236}">
                <a16:creationId xmlns:a16="http://schemas.microsoft.com/office/drawing/2014/main" id="{C23070EB-6594-D240-9BAC-5B73554B125E}"/>
              </a:ext>
            </a:extLst>
          </p:cNvPr>
          <p:cNvPicPr>
            <a:picLocks noChangeAspect="1"/>
          </p:cNvPicPr>
          <p:nvPr/>
        </p:nvPicPr>
        <p:blipFill>
          <a:blip r:embed="rId2"/>
          <a:stretch>
            <a:fillRect/>
          </a:stretch>
        </p:blipFill>
        <p:spPr>
          <a:xfrm>
            <a:off x="3561759" y="1034143"/>
            <a:ext cx="4342767" cy="4103914"/>
          </a:xfrm>
          <a:prstGeom prst="rect">
            <a:avLst/>
          </a:prstGeom>
        </p:spPr>
      </p:pic>
      <p:sp>
        <p:nvSpPr>
          <p:cNvPr id="11" name="TextBox 10">
            <a:extLst>
              <a:ext uri="{FF2B5EF4-FFF2-40B4-BE49-F238E27FC236}">
                <a16:creationId xmlns:a16="http://schemas.microsoft.com/office/drawing/2014/main" id="{2E21F22E-87E2-E94E-AD2A-614978355429}"/>
              </a:ext>
            </a:extLst>
          </p:cNvPr>
          <p:cNvSpPr txBox="1"/>
          <p:nvPr/>
        </p:nvSpPr>
        <p:spPr>
          <a:xfrm>
            <a:off x="1785938" y="5408358"/>
            <a:ext cx="8215313" cy="1569660"/>
          </a:xfrm>
          <a:prstGeom prst="rect">
            <a:avLst/>
          </a:prstGeom>
          <a:noFill/>
        </p:spPr>
        <p:txBody>
          <a:bodyPr wrap="square" rtlCol="0">
            <a:spAutoFit/>
          </a:bodyPr>
          <a:lstStyle/>
          <a:p>
            <a:r>
              <a:rPr lang="en-GB" sz="2400" b="1" baseline="30000" dirty="0"/>
              <a:t>Verse 9:   </a:t>
            </a:r>
            <a:r>
              <a:rPr lang="en-GB" sz="2400" dirty="0"/>
              <a:t>For you know the grace of our Lord Jesus Christ, that though he was rich, yet for your sake he became poor, </a:t>
            </a:r>
            <a:r>
              <a:rPr lang="en-GB" sz="2400" dirty="0">
                <a:solidFill>
                  <a:srgbClr val="C00000"/>
                </a:solidFill>
              </a:rPr>
              <a:t>so that you through his poverty might become rich</a:t>
            </a:r>
            <a:r>
              <a:rPr lang="en-GB" sz="2400" dirty="0"/>
              <a:t>.</a:t>
            </a:r>
          </a:p>
          <a:p>
            <a:endParaRPr lang="en-US" sz="2400" dirty="0"/>
          </a:p>
        </p:txBody>
      </p:sp>
    </p:spTree>
    <p:extLst>
      <p:ext uri="{BB962C8B-B14F-4D97-AF65-F5344CB8AC3E}">
        <p14:creationId xmlns:p14="http://schemas.microsoft.com/office/powerpoint/2010/main" val="409439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4478C-B457-9440-8BA5-350DF3BDE979}"/>
              </a:ext>
            </a:extLst>
          </p:cNvPr>
          <p:cNvSpPr>
            <a:spLocks noGrp="1"/>
          </p:cNvSpPr>
          <p:nvPr>
            <p:ph type="title"/>
          </p:nvPr>
        </p:nvSpPr>
        <p:spPr>
          <a:xfrm>
            <a:off x="1371600" y="685800"/>
            <a:ext cx="6606777" cy="1485900"/>
          </a:xfrm>
        </p:spPr>
        <p:txBody>
          <a:bodyPr/>
          <a:lstStyle/>
          <a:p>
            <a:r>
              <a:rPr lang="en-US" dirty="0"/>
              <a:t>What kind of church are we called to be?</a:t>
            </a:r>
          </a:p>
        </p:txBody>
      </p:sp>
      <p:sp>
        <p:nvSpPr>
          <p:cNvPr id="3" name="Content Placeholder 2">
            <a:extLst>
              <a:ext uri="{FF2B5EF4-FFF2-40B4-BE49-F238E27FC236}">
                <a16:creationId xmlns:a16="http://schemas.microsoft.com/office/drawing/2014/main" id="{7A70ACC8-7B00-FC48-9204-6D8865AC7E42}"/>
              </a:ext>
            </a:extLst>
          </p:cNvPr>
          <p:cNvSpPr>
            <a:spLocks noGrp="1"/>
          </p:cNvSpPr>
          <p:nvPr>
            <p:ph idx="1"/>
          </p:nvPr>
        </p:nvSpPr>
        <p:spPr/>
        <p:txBody>
          <a:bodyPr>
            <a:normAutofit/>
          </a:bodyPr>
          <a:lstStyle/>
          <a:p>
            <a:r>
              <a:rPr lang="en-US" sz="2800" dirty="0"/>
              <a:t>A church with open hands</a:t>
            </a:r>
          </a:p>
          <a:p>
            <a:r>
              <a:rPr lang="en-US" sz="2800" dirty="0"/>
              <a:t>A church without fear</a:t>
            </a:r>
          </a:p>
          <a:p>
            <a:r>
              <a:rPr lang="en-US" sz="2800" dirty="0"/>
              <a:t>A church defined by rich generosity</a:t>
            </a:r>
          </a:p>
          <a:p>
            <a:r>
              <a:rPr lang="en-US" sz="2800" dirty="0"/>
              <a:t>A church looking at Christ</a:t>
            </a:r>
          </a:p>
        </p:txBody>
      </p:sp>
      <p:pic>
        <p:nvPicPr>
          <p:cNvPr id="4" name="Picture 3" descr="A sign in the dark&#10;&#10;Description automatically generated">
            <a:extLst>
              <a:ext uri="{FF2B5EF4-FFF2-40B4-BE49-F238E27FC236}">
                <a16:creationId xmlns:a16="http://schemas.microsoft.com/office/drawing/2014/main" id="{0A0EB24A-E149-9345-B1CA-292E44999A44}"/>
              </a:ext>
            </a:extLst>
          </p:cNvPr>
          <p:cNvPicPr>
            <a:picLocks noChangeAspect="1"/>
          </p:cNvPicPr>
          <p:nvPr/>
        </p:nvPicPr>
        <p:blipFill rotWithShape="1">
          <a:blip r:embed="rId2"/>
          <a:srcRect r="3" b="2302"/>
          <a:stretch/>
        </p:blipFill>
        <p:spPr>
          <a:xfrm>
            <a:off x="7978377" y="664039"/>
            <a:ext cx="3988750" cy="5508161"/>
          </a:xfrm>
          <a:prstGeom prst="rect">
            <a:avLst/>
          </a:prstGeom>
        </p:spPr>
      </p:pic>
    </p:spTree>
    <p:extLst>
      <p:ext uri="{BB962C8B-B14F-4D97-AF65-F5344CB8AC3E}">
        <p14:creationId xmlns:p14="http://schemas.microsoft.com/office/powerpoint/2010/main" val="1130638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2"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4" name="Rectangle 13">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C9F264-F6A5-6143-8893-82556B480CEC}"/>
              </a:ext>
            </a:extLst>
          </p:cNvPr>
          <p:cNvSpPr>
            <a:spLocks noGrp="1"/>
          </p:cNvSpPr>
          <p:nvPr>
            <p:ph type="title"/>
          </p:nvPr>
        </p:nvSpPr>
        <p:spPr>
          <a:xfrm>
            <a:off x="8151962" y="2525346"/>
            <a:ext cx="3355942" cy="1695515"/>
          </a:xfrm>
        </p:spPr>
        <p:txBody>
          <a:bodyPr vert="horz" lIns="91440" tIns="45720" rIns="91440" bIns="45720" rtlCol="0" anchor="b">
            <a:normAutofit fontScale="90000"/>
          </a:bodyPr>
          <a:lstStyle/>
          <a:p>
            <a:pPr algn="ctr"/>
            <a:r>
              <a:rPr lang="en-US" sz="6000" cap="all" dirty="0"/>
              <a:t>Engage</a:t>
            </a:r>
            <a:br>
              <a:rPr lang="en-US" sz="6000" cap="all" dirty="0"/>
            </a:br>
            <a:br>
              <a:rPr lang="en-US" sz="6000" cap="all" dirty="0"/>
            </a:br>
            <a:r>
              <a:rPr lang="en-US" cap="all" dirty="0"/>
              <a:t>2 Corinthians 8: 1-15</a:t>
            </a:r>
            <a:endParaRPr lang="en-US" sz="6000" cap="all" dirty="0"/>
          </a:p>
        </p:txBody>
      </p:sp>
      <p:sp>
        <p:nvSpPr>
          <p:cNvPr id="16"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8"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5" name="Picture 4">
            <a:extLst>
              <a:ext uri="{FF2B5EF4-FFF2-40B4-BE49-F238E27FC236}">
                <a16:creationId xmlns:a16="http://schemas.microsoft.com/office/drawing/2014/main" id="{F6CCF0C2-B203-504F-A0CB-B8C3D7852C24}"/>
              </a:ext>
            </a:extLst>
          </p:cNvPr>
          <p:cNvPicPr>
            <a:picLocks noChangeAspect="1"/>
          </p:cNvPicPr>
          <p:nvPr/>
        </p:nvPicPr>
        <p:blipFill>
          <a:blip r:embed="rId2"/>
          <a:stretch>
            <a:fillRect/>
          </a:stretch>
        </p:blipFill>
        <p:spPr>
          <a:xfrm>
            <a:off x="1379023" y="1668127"/>
            <a:ext cx="5659222" cy="3720937"/>
          </a:xfrm>
          <a:prstGeom prst="rect">
            <a:avLst/>
          </a:prstGeom>
        </p:spPr>
      </p:pic>
    </p:spTree>
    <p:extLst>
      <p:ext uri="{BB962C8B-B14F-4D97-AF65-F5344CB8AC3E}">
        <p14:creationId xmlns:p14="http://schemas.microsoft.com/office/powerpoint/2010/main" val="3704910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996729-7C7B-EB4D-A44B-DEA001015F51}"/>
              </a:ext>
            </a:extLst>
          </p:cNvPr>
          <p:cNvSpPr>
            <a:spLocks noGrp="1"/>
          </p:cNvSpPr>
          <p:nvPr>
            <p:ph idx="1"/>
          </p:nvPr>
        </p:nvSpPr>
        <p:spPr>
          <a:xfrm>
            <a:off x="830943" y="0"/>
            <a:ext cx="6155645" cy="6858000"/>
          </a:xfrm>
        </p:spPr>
        <p:txBody>
          <a:bodyPr>
            <a:normAutofit/>
          </a:bodyPr>
          <a:lstStyle/>
          <a:p>
            <a:pPr marL="0" indent="0">
              <a:buNone/>
            </a:pPr>
            <a:r>
              <a:rPr lang="en-GB" b="1" dirty="0"/>
              <a:t>2 Corinthians 8: 1-15</a:t>
            </a:r>
          </a:p>
          <a:p>
            <a:pPr marL="0" indent="0">
              <a:buNone/>
            </a:pPr>
            <a:r>
              <a:rPr lang="en-GB" b="1" dirty="0"/>
              <a:t>8 </a:t>
            </a:r>
            <a:r>
              <a:rPr lang="en-GB" dirty="0"/>
              <a:t>And now, brothers and sisters, we want you to know about the grace that God has given the Macedonian churches. </a:t>
            </a:r>
            <a:r>
              <a:rPr lang="en-GB" b="1" baseline="30000" dirty="0"/>
              <a:t>2 </a:t>
            </a:r>
            <a:r>
              <a:rPr lang="en-GB" dirty="0"/>
              <a:t>In the midst of a very severe trial, their overflowing joy and their extreme poverty welled up in </a:t>
            </a:r>
            <a:r>
              <a:rPr lang="en-GB" dirty="0">
                <a:solidFill>
                  <a:srgbClr val="C00000"/>
                </a:solidFill>
              </a:rPr>
              <a:t>rich generosity. </a:t>
            </a:r>
            <a:r>
              <a:rPr lang="en-GB" b="1" baseline="30000" dirty="0"/>
              <a:t>3 </a:t>
            </a:r>
            <a:r>
              <a:rPr lang="en-GB" dirty="0"/>
              <a:t>For I testify that they gave as much as they were able, and even beyond their ability. Entirely on their own, </a:t>
            </a:r>
            <a:r>
              <a:rPr lang="en-GB" b="1" baseline="30000" dirty="0"/>
              <a:t>4 </a:t>
            </a:r>
            <a:r>
              <a:rPr lang="en-GB" dirty="0"/>
              <a:t>they urgently pleaded with us for the privilege of sharing in this service to the Lord’s people. </a:t>
            </a:r>
            <a:r>
              <a:rPr lang="en-GB" b="1" baseline="30000" dirty="0"/>
              <a:t>5 </a:t>
            </a:r>
            <a:r>
              <a:rPr lang="en-GB" dirty="0"/>
              <a:t>And they exceeded our expectations: They gave themselves first of all to the Lord, and then by the will of God also to us. </a:t>
            </a:r>
            <a:r>
              <a:rPr lang="en-GB" b="1" baseline="30000" dirty="0"/>
              <a:t>6 </a:t>
            </a:r>
            <a:r>
              <a:rPr lang="en-GB" dirty="0"/>
              <a:t>So we urged Titus, just as he had earlier made a beginning, to bring also to completion this act of grace on your part. </a:t>
            </a:r>
            <a:r>
              <a:rPr lang="en-GB" b="1" baseline="30000" dirty="0"/>
              <a:t>7 </a:t>
            </a:r>
            <a:r>
              <a:rPr lang="en-GB" dirty="0"/>
              <a:t>But since you excel in everything—in faith, in speech, in knowledge, in complete earnestness and in the love we have kindled in you—see that you also excel in this grace of giving.</a:t>
            </a:r>
          </a:p>
        </p:txBody>
      </p:sp>
      <p:sp>
        <p:nvSpPr>
          <p:cNvPr id="2" name="TextBox 1">
            <a:extLst>
              <a:ext uri="{FF2B5EF4-FFF2-40B4-BE49-F238E27FC236}">
                <a16:creationId xmlns:a16="http://schemas.microsoft.com/office/drawing/2014/main" id="{FD86DC34-B083-B14A-87B8-34480B35DD83}"/>
              </a:ext>
            </a:extLst>
          </p:cNvPr>
          <p:cNvSpPr txBox="1"/>
          <p:nvPr/>
        </p:nvSpPr>
        <p:spPr>
          <a:xfrm>
            <a:off x="7529510" y="112788"/>
            <a:ext cx="4331605" cy="3139321"/>
          </a:xfrm>
          <a:prstGeom prst="rect">
            <a:avLst/>
          </a:prstGeom>
          <a:solidFill>
            <a:schemeClr val="accent5">
              <a:lumMod val="60000"/>
              <a:lumOff val="40000"/>
            </a:schemeClr>
          </a:solidFill>
        </p:spPr>
        <p:txBody>
          <a:bodyPr wrap="square" rtlCol="0">
            <a:spAutoFit/>
          </a:bodyPr>
          <a:lstStyle/>
          <a:p>
            <a:r>
              <a:rPr lang="en-US" b="1" dirty="0">
                <a:solidFill>
                  <a:schemeClr val="bg1"/>
                </a:solidFill>
              </a:rPr>
              <a:t>Discuss:</a:t>
            </a:r>
          </a:p>
          <a:p>
            <a:r>
              <a:rPr lang="en-US" dirty="0">
                <a:solidFill>
                  <a:schemeClr val="bg1"/>
                </a:solidFill>
              </a:rPr>
              <a:t>Have you experienced rich generosity before? How did it feel?</a:t>
            </a:r>
          </a:p>
          <a:p>
            <a:endParaRPr lang="en-US" dirty="0">
              <a:solidFill>
                <a:schemeClr val="bg1"/>
              </a:solidFill>
            </a:endParaRPr>
          </a:p>
          <a:p>
            <a:r>
              <a:rPr lang="en-US" dirty="0">
                <a:solidFill>
                  <a:schemeClr val="bg1"/>
                </a:solidFill>
              </a:rPr>
              <a:t>What can we do as a church and as individuals to model this rich generosity at this time?</a:t>
            </a:r>
          </a:p>
          <a:p>
            <a:endParaRPr lang="en-US" dirty="0">
              <a:solidFill>
                <a:schemeClr val="bg1"/>
              </a:solidFill>
            </a:endParaRPr>
          </a:p>
          <a:p>
            <a:r>
              <a:rPr lang="en-US" dirty="0">
                <a:solidFill>
                  <a:schemeClr val="bg1"/>
                </a:solidFill>
              </a:rPr>
              <a:t>What do you think Paul means when he talks about being rich?</a:t>
            </a:r>
          </a:p>
          <a:p>
            <a:endParaRPr lang="en-US" dirty="0">
              <a:solidFill>
                <a:schemeClr val="bg1"/>
              </a:solidFill>
            </a:endParaRPr>
          </a:p>
        </p:txBody>
      </p:sp>
      <p:sp>
        <p:nvSpPr>
          <p:cNvPr id="4" name="TextBox 3">
            <a:extLst>
              <a:ext uri="{FF2B5EF4-FFF2-40B4-BE49-F238E27FC236}">
                <a16:creationId xmlns:a16="http://schemas.microsoft.com/office/drawing/2014/main" id="{05BBF21E-DAC8-EA49-A541-EF3C03838FC9}"/>
              </a:ext>
            </a:extLst>
          </p:cNvPr>
          <p:cNvSpPr txBox="1"/>
          <p:nvPr/>
        </p:nvSpPr>
        <p:spPr>
          <a:xfrm>
            <a:off x="7529510" y="3429000"/>
            <a:ext cx="4331605" cy="1200329"/>
          </a:xfrm>
          <a:prstGeom prst="rect">
            <a:avLst/>
          </a:prstGeom>
          <a:solidFill>
            <a:schemeClr val="accent4">
              <a:lumMod val="60000"/>
              <a:lumOff val="40000"/>
            </a:schemeClr>
          </a:solidFill>
        </p:spPr>
        <p:txBody>
          <a:bodyPr wrap="square" rtlCol="0">
            <a:spAutoFit/>
          </a:bodyPr>
          <a:lstStyle/>
          <a:p>
            <a:r>
              <a:rPr lang="en-US" b="1" dirty="0">
                <a:solidFill>
                  <a:schemeClr val="bg1"/>
                </a:solidFill>
              </a:rPr>
              <a:t>Create:</a:t>
            </a:r>
          </a:p>
          <a:p>
            <a:r>
              <a:rPr lang="en-US" dirty="0">
                <a:solidFill>
                  <a:schemeClr val="bg1"/>
                </a:solidFill>
              </a:rPr>
              <a:t>Write some letters or notes to hand out to your neighbours to see whether there are things you can do to love them.</a:t>
            </a:r>
          </a:p>
        </p:txBody>
      </p:sp>
      <p:sp>
        <p:nvSpPr>
          <p:cNvPr id="5" name="TextBox 4">
            <a:extLst>
              <a:ext uri="{FF2B5EF4-FFF2-40B4-BE49-F238E27FC236}">
                <a16:creationId xmlns:a16="http://schemas.microsoft.com/office/drawing/2014/main" id="{82749CC6-5326-CE4E-ADA8-1A281BFF0BD3}"/>
              </a:ext>
            </a:extLst>
          </p:cNvPr>
          <p:cNvSpPr txBox="1"/>
          <p:nvPr/>
        </p:nvSpPr>
        <p:spPr>
          <a:xfrm>
            <a:off x="7529510" y="4806219"/>
            <a:ext cx="4331607" cy="923330"/>
          </a:xfrm>
          <a:prstGeom prst="rect">
            <a:avLst/>
          </a:prstGeom>
          <a:solidFill>
            <a:schemeClr val="accent6">
              <a:lumMod val="60000"/>
              <a:lumOff val="40000"/>
            </a:schemeClr>
          </a:solidFill>
        </p:spPr>
        <p:txBody>
          <a:bodyPr wrap="square" rtlCol="0">
            <a:spAutoFit/>
          </a:bodyPr>
          <a:lstStyle/>
          <a:p>
            <a:r>
              <a:rPr lang="en-US" b="1" dirty="0">
                <a:solidFill>
                  <a:schemeClr val="bg1"/>
                </a:solidFill>
              </a:rPr>
              <a:t>Contemplate:</a:t>
            </a:r>
          </a:p>
          <a:p>
            <a:r>
              <a:rPr lang="en-US" dirty="0">
                <a:solidFill>
                  <a:schemeClr val="bg1"/>
                </a:solidFill>
              </a:rPr>
              <a:t>Video on generosity </a:t>
            </a:r>
            <a:r>
              <a:rPr lang="en-US" dirty="0">
                <a:solidFill>
                  <a:schemeClr val="bg1"/>
                </a:solidFill>
                <a:hlinkClick r:id="rId2"/>
              </a:rPr>
              <a:t>here</a:t>
            </a:r>
            <a:endParaRPr lang="en-US" dirty="0">
              <a:solidFill>
                <a:schemeClr val="bg1"/>
              </a:solidFill>
            </a:endParaRPr>
          </a:p>
          <a:p>
            <a:r>
              <a:rPr lang="en-US" dirty="0">
                <a:solidFill>
                  <a:schemeClr val="bg1"/>
                </a:solidFill>
              </a:rPr>
              <a:t>Listen to contemplation on generosity </a:t>
            </a:r>
            <a:r>
              <a:rPr lang="en-US" dirty="0">
                <a:solidFill>
                  <a:schemeClr val="bg1"/>
                </a:solidFill>
                <a:hlinkClick r:id="rId3"/>
              </a:rPr>
              <a:t>here</a:t>
            </a:r>
            <a:endParaRPr lang="en-US" dirty="0">
              <a:solidFill>
                <a:schemeClr val="bg1"/>
              </a:solidFill>
            </a:endParaRPr>
          </a:p>
        </p:txBody>
      </p:sp>
      <p:sp>
        <p:nvSpPr>
          <p:cNvPr id="6" name="TextBox 5">
            <a:extLst>
              <a:ext uri="{FF2B5EF4-FFF2-40B4-BE49-F238E27FC236}">
                <a16:creationId xmlns:a16="http://schemas.microsoft.com/office/drawing/2014/main" id="{6CF2E746-3890-7048-9795-0346EB381009}"/>
              </a:ext>
            </a:extLst>
          </p:cNvPr>
          <p:cNvSpPr txBox="1"/>
          <p:nvPr/>
        </p:nvSpPr>
        <p:spPr>
          <a:xfrm>
            <a:off x="7529511" y="5854741"/>
            <a:ext cx="4331607" cy="923330"/>
          </a:xfrm>
          <a:prstGeom prst="rect">
            <a:avLst/>
          </a:prstGeom>
          <a:solidFill>
            <a:schemeClr val="accent2">
              <a:lumMod val="60000"/>
              <a:lumOff val="40000"/>
            </a:schemeClr>
          </a:solidFill>
        </p:spPr>
        <p:txBody>
          <a:bodyPr wrap="square" rtlCol="0">
            <a:spAutoFit/>
          </a:bodyPr>
          <a:lstStyle/>
          <a:p>
            <a:r>
              <a:rPr lang="en-US" b="1" dirty="0">
                <a:solidFill>
                  <a:schemeClr val="bg1"/>
                </a:solidFill>
              </a:rPr>
              <a:t>Explore:</a:t>
            </a:r>
          </a:p>
          <a:p>
            <a:r>
              <a:rPr lang="en-US" dirty="0">
                <a:solidFill>
                  <a:schemeClr val="bg1"/>
                </a:solidFill>
                <a:hlinkClick r:id="rId4"/>
              </a:rPr>
              <a:t>Bible Project - Generosity</a:t>
            </a:r>
            <a:endParaRPr lang="en-US" dirty="0">
              <a:solidFill>
                <a:schemeClr val="bg1"/>
              </a:solidFill>
            </a:endParaRPr>
          </a:p>
          <a:p>
            <a:r>
              <a:rPr lang="en-US" dirty="0">
                <a:solidFill>
                  <a:schemeClr val="bg1"/>
                </a:solidFill>
                <a:hlinkClick r:id="rId5"/>
              </a:rPr>
              <a:t>Luke 12:22-34    </a:t>
            </a:r>
            <a:r>
              <a:rPr lang="en-US" dirty="0">
                <a:solidFill>
                  <a:schemeClr val="bg1"/>
                </a:solidFill>
              </a:rPr>
              <a:t>and </a:t>
            </a:r>
            <a:r>
              <a:rPr lang="en-US" dirty="0">
                <a:solidFill>
                  <a:schemeClr val="bg1"/>
                </a:solidFill>
                <a:hlinkClick r:id="rId6"/>
              </a:rPr>
              <a:t>1 Timothy 6:17-19</a:t>
            </a:r>
            <a:endParaRPr lang="en-US" dirty="0">
              <a:solidFill>
                <a:schemeClr val="bg1"/>
              </a:solidFill>
            </a:endParaRPr>
          </a:p>
        </p:txBody>
      </p:sp>
    </p:spTree>
    <p:extLst>
      <p:ext uri="{BB962C8B-B14F-4D97-AF65-F5344CB8AC3E}">
        <p14:creationId xmlns:p14="http://schemas.microsoft.com/office/powerpoint/2010/main" val="2531519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996729-7C7B-EB4D-A44B-DEA001015F51}"/>
              </a:ext>
            </a:extLst>
          </p:cNvPr>
          <p:cNvSpPr>
            <a:spLocks noGrp="1"/>
          </p:cNvSpPr>
          <p:nvPr>
            <p:ph idx="1"/>
          </p:nvPr>
        </p:nvSpPr>
        <p:spPr>
          <a:xfrm>
            <a:off x="830943" y="0"/>
            <a:ext cx="6555695" cy="6858000"/>
          </a:xfrm>
        </p:spPr>
        <p:txBody>
          <a:bodyPr>
            <a:normAutofit/>
          </a:bodyPr>
          <a:lstStyle/>
          <a:p>
            <a:pPr marL="0" indent="0">
              <a:buNone/>
            </a:pPr>
            <a:r>
              <a:rPr lang="en-GB" b="1" dirty="0"/>
              <a:t>2 Corinthians 8: 1-15</a:t>
            </a:r>
          </a:p>
          <a:p>
            <a:pPr marL="0" indent="0">
              <a:buNone/>
            </a:pPr>
            <a:r>
              <a:rPr lang="en-GB" b="1" baseline="30000" dirty="0"/>
              <a:t>8 </a:t>
            </a:r>
            <a:r>
              <a:rPr lang="en-GB" dirty="0"/>
              <a:t>I am not commanding you, but I want to test the sincerity of your love by comparing it with the earnestness of others. </a:t>
            </a:r>
            <a:r>
              <a:rPr lang="en-GB" b="1" baseline="30000" dirty="0"/>
              <a:t>9 </a:t>
            </a:r>
            <a:r>
              <a:rPr lang="en-GB" dirty="0"/>
              <a:t>For you know the grace of our Lord Jesus Christ, that though he was rich, yet for your sake he became poor, </a:t>
            </a:r>
            <a:r>
              <a:rPr lang="en-GB" dirty="0">
                <a:solidFill>
                  <a:srgbClr val="C00000"/>
                </a:solidFill>
              </a:rPr>
              <a:t>so that you through his poverty might become rich</a:t>
            </a:r>
            <a:r>
              <a:rPr lang="en-GB" dirty="0"/>
              <a:t>.</a:t>
            </a:r>
          </a:p>
          <a:p>
            <a:pPr marL="0" indent="0">
              <a:buNone/>
            </a:pPr>
            <a:r>
              <a:rPr lang="en-GB" b="1" baseline="30000" dirty="0"/>
              <a:t>10 </a:t>
            </a:r>
            <a:r>
              <a:rPr lang="en-GB" dirty="0"/>
              <a:t>And here is my judgment about what is best for you in this matter. Last year you were the first not only to give but also to have the desire to do so. </a:t>
            </a:r>
            <a:r>
              <a:rPr lang="en-GB" b="1" baseline="30000" dirty="0"/>
              <a:t>11 </a:t>
            </a:r>
            <a:r>
              <a:rPr lang="en-GB" dirty="0"/>
              <a:t>Now finish the work, so that your eager willingness to do it may be matched by your completion of it, according to your means. </a:t>
            </a:r>
            <a:r>
              <a:rPr lang="en-GB" b="1" baseline="30000" dirty="0"/>
              <a:t>12 </a:t>
            </a:r>
            <a:r>
              <a:rPr lang="en-GB" dirty="0"/>
              <a:t>For if the willingness is there, the gift is acceptable according to what one has, not according to what one does not have.</a:t>
            </a:r>
          </a:p>
          <a:p>
            <a:pPr marL="0" indent="0">
              <a:buNone/>
            </a:pPr>
            <a:r>
              <a:rPr lang="en-GB" b="1" baseline="30000" dirty="0"/>
              <a:t>13 </a:t>
            </a:r>
            <a:r>
              <a:rPr lang="en-GB" dirty="0"/>
              <a:t>Our desire is not that others might be relieved while you are hard pressed, but that </a:t>
            </a:r>
            <a:r>
              <a:rPr lang="en-GB" dirty="0">
                <a:solidFill>
                  <a:srgbClr val="C00000"/>
                </a:solidFill>
              </a:rPr>
              <a:t>there might be equality</a:t>
            </a:r>
            <a:r>
              <a:rPr lang="en-GB" dirty="0"/>
              <a:t>. </a:t>
            </a:r>
            <a:r>
              <a:rPr lang="en-GB" b="1" baseline="30000" dirty="0"/>
              <a:t>14 </a:t>
            </a:r>
            <a:r>
              <a:rPr lang="en-GB" dirty="0"/>
              <a:t>At the present time your plenty will supply what they need, so that in turn their plenty will supply what you need. The goal is equality, </a:t>
            </a:r>
            <a:r>
              <a:rPr lang="en-GB" b="1" baseline="30000" dirty="0"/>
              <a:t>15 </a:t>
            </a:r>
            <a:r>
              <a:rPr lang="en-GB" dirty="0"/>
              <a:t>as it is written: “The one who gathered much did not have too much, and the one who gathered little did not have too little.”</a:t>
            </a:r>
          </a:p>
        </p:txBody>
      </p:sp>
      <p:sp>
        <p:nvSpPr>
          <p:cNvPr id="11" name="TextBox 10">
            <a:extLst>
              <a:ext uri="{FF2B5EF4-FFF2-40B4-BE49-F238E27FC236}">
                <a16:creationId xmlns:a16="http://schemas.microsoft.com/office/drawing/2014/main" id="{DDC2DADA-89BB-D14A-A144-6878890D466F}"/>
              </a:ext>
            </a:extLst>
          </p:cNvPr>
          <p:cNvSpPr txBox="1"/>
          <p:nvPr/>
        </p:nvSpPr>
        <p:spPr>
          <a:xfrm>
            <a:off x="7529510" y="112788"/>
            <a:ext cx="4331605" cy="3139321"/>
          </a:xfrm>
          <a:prstGeom prst="rect">
            <a:avLst/>
          </a:prstGeom>
          <a:solidFill>
            <a:schemeClr val="accent5">
              <a:lumMod val="60000"/>
              <a:lumOff val="40000"/>
            </a:schemeClr>
          </a:solidFill>
        </p:spPr>
        <p:txBody>
          <a:bodyPr wrap="square" rtlCol="0">
            <a:spAutoFit/>
          </a:bodyPr>
          <a:lstStyle/>
          <a:p>
            <a:r>
              <a:rPr lang="en-US" b="1" dirty="0">
                <a:solidFill>
                  <a:schemeClr val="bg1"/>
                </a:solidFill>
              </a:rPr>
              <a:t>Discuss:</a:t>
            </a:r>
          </a:p>
          <a:p>
            <a:r>
              <a:rPr lang="en-US" dirty="0">
                <a:solidFill>
                  <a:schemeClr val="bg1"/>
                </a:solidFill>
              </a:rPr>
              <a:t>Have you experienced rich generosity before? How did it feel?</a:t>
            </a:r>
          </a:p>
          <a:p>
            <a:endParaRPr lang="en-US" dirty="0">
              <a:solidFill>
                <a:schemeClr val="bg1"/>
              </a:solidFill>
            </a:endParaRPr>
          </a:p>
          <a:p>
            <a:r>
              <a:rPr lang="en-US" dirty="0">
                <a:solidFill>
                  <a:schemeClr val="bg1"/>
                </a:solidFill>
              </a:rPr>
              <a:t>What can we do as a church and as individuals to model this rich generosity at this time?</a:t>
            </a:r>
          </a:p>
          <a:p>
            <a:endParaRPr lang="en-US" dirty="0">
              <a:solidFill>
                <a:schemeClr val="bg1"/>
              </a:solidFill>
            </a:endParaRPr>
          </a:p>
          <a:p>
            <a:r>
              <a:rPr lang="en-US" dirty="0">
                <a:solidFill>
                  <a:schemeClr val="bg1"/>
                </a:solidFill>
              </a:rPr>
              <a:t>What do you think Paul means when he talks about being rich?</a:t>
            </a:r>
          </a:p>
          <a:p>
            <a:endParaRPr lang="en-US" dirty="0">
              <a:solidFill>
                <a:schemeClr val="bg1"/>
              </a:solidFill>
            </a:endParaRPr>
          </a:p>
        </p:txBody>
      </p:sp>
      <p:sp>
        <p:nvSpPr>
          <p:cNvPr id="12" name="TextBox 11">
            <a:extLst>
              <a:ext uri="{FF2B5EF4-FFF2-40B4-BE49-F238E27FC236}">
                <a16:creationId xmlns:a16="http://schemas.microsoft.com/office/drawing/2014/main" id="{780E05B9-25B1-E74F-836C-B66563C7A56E}"/>
              </a:ext>
            </a:extLst>
          </p:cNvPr>
          <p:cNvSpPr txBox="1"/>
          <p:nvPr/>
        </p:nvSpPr>
        <p:spPr>
          <a:xfrm>
            <a:off x="7529510" y="3429000"/>
            <a:ext cx="4331605" cy="1200329"/>
          </a:xfrm>
          <a:prstGeom prst="rect">
            <a:avLst/>
          </a:prstGeom>
          <a:solidFill>
            <a:schemeClr val="accent4">
              <a:lumMod val="60000"/>
              <a:lumOff val="40000"/>
            </a:schemeClr>
          </a:solidFill>
        </p:spPr>
        <p:txBody>
          <a:bodyPr wrap="square" rtlCol="0">
            <a:spAutoFit/>
          </a:bodyPr>
          <a:lstStyle/>
          <a:p>
            <a:r>
              <a:rPr lang="en-US" b="1" dirty="0">
                <a:solidFill>
                  <a:schemeClr val="bg1"/>
                </a:solidFill>
              </a:rPr>
              <a:t>Create:</a:t>
            </a:r>
          </a:p>
          <a:p>
            <a:r>
              <a:rPr lang="en-US" dirty="0">
                <a:solidFill>
                  <a:schemeClr val="bg1"/>
                </a:solidFill>
              </a:rPr>
              <a:t>Write some letters or notes to hand out to your neighbours to see whether there are things you can do to love them.</a:t>
            </a:r>
          </a:p>
        </p:txBody>
      </p:sp>
      <p:sp>
        <p:nvSpPr>
          <p:cNvPr id="13" name="TextBox 12">
            <a:extLst>
              <a:ext uri="{FF2B5EF4-FFF2-40B4-BE49-F238E27FC236}">
                <a16:creationId xmlns:a16="http://schemas.microsoft.com/office/drawing/2014/main" id="{5A46B26F-5225-A64E-BFD8-83BCA23AEBBA}"/>
              </a:ext>
            </a:extLst>
          </p:cNvPr>
          <p:cNvSpPr txBox="1"/>
          <p:nvPr/>
        </p:nvSpPr>
        <p:spPr>
          <a:xfrm>
            <a:off x="7529510" y="4806219"/>
            <a:ext cx="4331607" cy="923330"/>
          </a:xfrm>
          <a:prstGeom prst="rect">
            <a:avLst/>
          </a:prstGeom>
          <a:solidFill>
            <a:schemeClr val="accent6">
              <a:lumMod val="60000"/>
              <a:lumOff val="40000"/>
            </a:schemeClr>
          </a:solidFill>
        </p:spPr>
        <p:txBody>
          <a:bodyPr wrap="square" rtlCol="0">
            <a:spAutoFit/>
          </a:bodyPr>
          <a:lstStyle/>
          <a:p>
            <a:r>
              <a:rPr lang="en-US" b="1" dirty="0">
                <a:solidFill>
                  <a:schemeClr val="bg1"/>
                </a:solidFill>
              </a:rPr>
              <a:t>Contemplate:</a:t>
            </a:r>
          </a:p>
          <a:p>
            <a:r>
              <a:rPr lang="en-US" dirty="0">
                <a:solidFill>
                  <a:schemeClr val="bg1"/>
                </a:solidFill>
              </a:rPr>
              <a:t>Video on generosity </a:t>
            </a:r>
            <a:r>
              <a:rPr lang="en-US" dirty="0">
                <a:solidFill>
                  <a:schemeClr val="bg1"/>
                </a:solidFill>
                <a:hlinkClick r:id="rId2"/>
              </a:rPr>
              <a:t>here</a:t>
            </a:r>
            <a:endParaRPr lang="en-US" dirty="0">
              <a:solidFill>
                <a:schemeClr val="bg1"/>
              </a:solidFill>
            </a:endParaRPr>
          </a:p>
          <a:p>
            <a:r>
              <a:rPr lang="en-US" dirty="0">
                <a:solidFill>
                  <a:schemeClr val="bg1"/>
                </a:solidFill>
              </a:rPr>
              <a:t>Listen to contemplation on generosity </a:t>
            </a:r>
            <a:r>
              <a:rPr lang="en-US" dirty="0">
                <a:solidFill>
                  <a:schemeClr val="bg1"/>
                </a:solidFill>
                <a:hlinkClick r:id="rId3"/>
              </a:rPr>
              <a:t>here</a:t>
            </a:r>
            <a:endParaRPr lang="en-US" dirty="0">
              <a:solidFill>
                <a:schemeClr val="bg1"/>
              </a:solidFill>
            </a:endParaRPr>
          </a:p>
        </p:txBody>
      </p:sp>
      <p:sp>
        <p:nvSpPr>
          <p:cNvPr id="14" name="TextBox 13">
            <a:extLst>
              <a:ext uri="{FF2B5EF4-FFF2-40B4-BE49-F238E27FC236}">
                <a16:creationId xmlns:a16="http://schemas.microsoft.com/office/drawing/2014/main" id="{89102676-233E-314D-B918-53391BE32F83}"/>
              </a:ext>
            </a:extLst>
          </p:cNvPr>
          <p:cNvSpPr txBox="1"/>
          <p:nvPr/>
        </p:nvSpPr>
        <p:spPr>
          <a:xfrm>
            <a:off x="7529511" y="5854741"/>
            <a:ext cx="4331607" cy="923330"/>
          </a:xfrm>
          <a:prstGeom prst="rect">
            <a:avLst/>
          </a:prstGeom>
          <a:solidFill>
            <a:schemeClr val="accent2">
              <a:lumMod val="60000"/>
              <a:lumOff val="40000"/>
            </a:schemeClr>
          </a:solidFill>
        </p:spPr>
        <p:txBody>
          <a:bodyPr wrap="square" rtlCol="0">
            <a:spAutoFit/>
          </a:bodyPr>
          <a:lstStyle/>
          <a:p>
            <a:r>
              <a:rPr lang="en-US" b="1" dirty="0">
                <a:solidFill>
                  <a:schemeClr val="bg1"/>
                </a:solidFill>
              </a:rPr>
              <a:t>Explore:</a:t>
            </a:r>
          </a:p>
          <a:p>
            <a:r>
              <a:rPr lang="en-US" dirty="0">
                <a:solidFill>
                  <a:schemeClr val="bg1"/>
                </a:solidFill>
                <a:hlinkClick r:id="rId4"/>
              </a:rPr>
              <a:t>Bible Project - Generosity</a:t>
            </a:r>
            <a:endParaRPr lang="en-US" dirty="0">
              <a:solidFill>
                <a:schemeClr val="bg1"/>
              </a:solidFill>
            </a:endParaRPr>
          </a:p>
          <a:p>
            <a:r>
              <a:rPr lang="en-US" dirty="0">
                <a:solidFill>
                  <a:schemeClr val="bg1"/>
                </a:solidFill>
                <a:hlinkClick r:id="rId5"/>
              </a:rPr>
              <a:t>Luke 12:22-34    </a:t>
            </a:r>
            <a:r>
              <a:rPr lang="en-US" dirty="0">
                <a:solidFill>
                  <a:schemeClr val="bg1"/>
                </a:solidFill>
              </a:rPr>
              <a:t>and </a:t>
            </a:r>
            <a:r>
              <a:rPr lang="en-US" dirty="0">
                <a:solidFill>
                  <a:schemeClr val="bg1"/>
                </a:solidFill>
                <a:hlinkClick r:id="rId6"/>
              </a:rPr>
              <a:t>1 Timothy 6:17-19</a:t>
            </a:r>
            <a:endParaRPr lang="en-US" dirty="0">
              <a:solidFill>
                <a:schemeClr val="bg1"/>
              </a:solidFill>
            </a:endParaRPr>
          </a:p>
        </p:txBody>
      </p:sp>
    </p:spTree>
    <p:extLst>
      <p:ext uri="{BB962C8B-B14F-4D97-AF65-F5344CB8AC3E}">
        <p14:creationId xmlns:p14="http://schemas.microsoft.com/office/powerpoint/2010/main" val="192510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p:txBody>
          <a:bodyPr/>
          <a:lstStyle/>
          <a:p>
            <a:r>
              <a:rPr lang="en-US" dirty="0"/>
              <a:t>Sharing:</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614488"/>
            <a:ext cx="9601200" cy="4252912"/>
          </a:xfrm>
        </p:spPr>
        <p:txBody>
          <a:bodyPr>
            <a:normAutofit/>
          </a:bodyPr>
          <a:lstStyle/>
          <a:p>
            <a:r>
              <a:rPr lang="en-US" sz="2400" dirty="0"/>
              <a:t>What are your reflections on the passage?</a:t>
            </a:r>
          </a:p>
        </p:txBody>
      </p:sp>
    </p:spTree>
    <p:extLst>
      <p:ext uri="{BB962C8B-B14F-4D97-AF65-F5344CB8AC3E}">
        <p14:creationId xmlns:p14="http://schemas.microsoft.com/office/powerpoint/2010/main" val="2491648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p:txBody>
          <a:bodyPr/>
          <a:lstStyle/>
          <a:p>
            <a:r>
              <a:rPr lang="en-US" dirty="0"/>
              <a:t>Prayer:</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614488"/>
            <a:ext cx="9601200" cy="4252912"/>
          </a:xfrm>
        </p:spPr>
        <p:txBody>
          <a:bodyPr>
            <a:normAutofit/>
          </a:bodyPr>
          <a:lstStyle/>
          <a:p>
            <a:r>
              <a:rPr lang="en-US" sz="2400" dirty="0"/>
              <a:t>Specific prayer requests for our community</a:t>
            </a:r>
          </a:p>
          <a:p>
            <a:pPr lvl="1"/>
            <a:r>
              <a:rPr lang="en-US" sz="2400" dirty="0"/>
              <a:t>Those who are ill</a:t>
            </a:r>
          </a:p>
          <a:p>
            <a:pPr lvl="1"/>
            <a:r>
              <a:rPr lang="en-US" sz="2400" dirty="0"/>
              <a:t>Those whose work lives are dramatically changed</a:t>
            </a:r>
          </a:p>
          <a:p>
            <a:pPr lvl="1"/>
            <a:r>
              <a:rPr lang="en-US" sz="2400" dirty="0"/>
              <a:t>Parents looking after children</a:t>
            </a:r>
          </a:p>
          <a:p>
            <a:pPr lvl="1"/>
            <a:r>
              <a:rPr lang="en-US" sz="2400" dirty="0"/>
              <a:t>Those working with the most vulnerable</a:t>
            </a:r>
          </a:p>
          <a:p>
            <a:r>
              <a:rPr lang="en-US" sz="2400" dirty="0"/>
              <a:t>Prayer </a:t>
            </a:r>
            <a:r>
              <a:rPr lang="en-GB" sz="2400" dirty="0"/>
              <a:t>for our healthcare professionals, for our leaders, for those who are the most vulnerable</a:t>
            </a:r>
            <a:endParaRPr lang="en-US" sz="2400" dirty="0"/>
          </a:p>
        </p:txBody>
      </p:sp>
    </p:spTree>
    <p:extLst>
      <p:ext uri="{BB962C8B-B14F-4D97-AF65-F5344CB8AC3E}">
        <p14:creationId xmlns:p14="http://schemas.microsoft.com/office/powerpoint/2010/main" val="3058788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39C142A5-D32A-5D47-AB40-D618775D9FE9}"/>
              </a:ext>
            </a:extLst>
          </p:cNvPr>
          <p:cNvPicPr>
            <a:picLocks noChangeAspect="1"/>
          </p:cNvPicPr>
          <p:nvPr/>
        </p:nvPicPr>
        <p:blipFill>
          <a:blip r:embed="rId3"/>
          <a:stretch>
            <a:fillRect/>
          </a:stretch>
        </p:blipFill>
        <p:spPr>
          <a:xfrm>
            <a:off x="1666422" y="766315"/>
            <a:ext cx="8522607" cy="5325369"/>
          </a:xfrm>
          <a:prstGeom prst="rect">
            <a:avLst/>
          </a:prstGeom>
        </p:spPr>
      </p:pic>
    </p:spTree>
    <p:extLst>
      <p:ext uri="{BB962C8B-B14F-4D97-AF65-F5344CB8AC3E}">
        <p14:creationId xmlns:p14="http://schemas.microsoft.com/office/powerpoint/2010/main" val="1528284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a:xfrm>
            <a:off x="1371600" y="385763"/>
            <a:ext cx="9601200" cy="1485900"/>
          </a:xfrm>
        </p:spPr>
        <p:txBody>
          <a:bodyPr/>
          <a:lstStyle/>
          <a:p>
            <a:r>
              <a:rPr lang="en-US" dirty="0"/>
              <a:t>Final Prayer:</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128713"/>
            <a:ext cx="9601200" cy="5257800"/>
          </a:xfrm>
        </p:spPr>
        <p:txBody>
          <a:bodyPr>
            <a:normAutofit/>
          </a:bodyPr>
          <a:lstStyle/>
          <a:p>
            <a:pPr marL="0" indent="0">
              <a:buNone/>
            </a:pPr>
            <a:r>
              <a:rPr lang="en-GB" sz="2400" dirty="0"/>
              <a:t>We are not people of fear:</a:t>
            </a:r>
            <a:br>
              <a:rPr lang="en-GB" sz="2400" dirty="0"/>
            </a:br>
            <a:r>
              <a:rPr lang="en-GB" sz="2400" dirty="0"/>
              <a:t>we are people of courage.</a:t>
            </a:r>
            <a:br>
              <a:rPr lang="en-GB" sz="2400" dirty="0"/>
            </a:br>
            <a:r>
              <a:rPr lang="en-GB" sz="2400" dirty="0"/>
              <a:t>We are not people who protect our own safety:</a:t>
            </a:r>
            <a:br>
              <a:rPr lang="en-GB" sz="2400" dirty="0"/>
            </a:br>
            <a:r>
              <a:rPr lang="en-GB" sz="2400" dirty="0"/>
              <a:t>we are people who protect our neighbours’ safety.</a:t>
            </a:r>
            <a:br>
              <a:rPr lang="en-GB" sz="2400" dirty="0"/>
            </a:br>
            <a:r>
              <a:rPr lang="en-GB" sz="2400" dirty="0"/>
              <a:t>We are not people of greed:</a:t>
            </a:r>
            <a:br>
              <a:rPr lang="en-GB" sz="2400" dirty="0"/>
            </a:br>
            <a:r>
              <a:rPr lang="en-GB" sz="2400" dirty="0"/>
              <a:t>we are people of generosity.</a:t>
            </a:r>
            <a:br>
              <a:rPr lang="en-GB" sz="2400" dirty="0"/>
            </a:br>
            <a:r>
              <a:rPr lang="en-GB" sz="2400" dirty="0"/>
              <a:t>We are your people God,</a:t>
            </a:r>
            <a:br>
              <a:rPr lang="en-GB" sz="2400" dirty="0"/>
            </a:br>
            <a:r>
              <a:rPr lang="en-GB" sz="2400" dirty="0"/>
              <a:t>giving and loving,</a:t>
            </a:r>
            <a:br>
              <a:rPr lang="en-GB" sz="2400" dirty="0"/>
            </a:br>
            <a:r>
              <a:rPr lang="en-GB" sz="2400" dirty="0"/>
              <a:t>wherever we are,</a:t>
            </a:r>
            <a:br>
              <a:rPr lang="en-GB" sz="2400" dirty="0"/>
            </a:br>
            <a:r>
              <a:rPr lang="en-GB" sz="2400" dirty="0"/>
              <a:t>whatever it costs</a:t>
            </a:r>
            <a:br>
              <a:rPr lang="en-GB" sz="2400" dirty="0"/>
            </a:br>
            <a:r>
              <a:rPr lang="en-GB" sz="2400" dirty="0"/>
              <a:t>For as long as it takes</a:t>
            </a:r>
            <a:br>
              <a:rPr lang="en-GB" sz="2400" dirty="0"/>
            </a:br>
            <a:r>
              <a:rPr lang="en-GB" sz="2400" dirty="0"/>
              <a:t>wherever you call us.</a:t>
            </a:r>
          </a:p>
          <a:p>
            <a:pPr marL="0" indent="0">
              <a:buNone/>
            </a:pPr>
            <a:r>
              <a:rPr lang="en-GB" sz="2400" i="1" dirty="0"/>
              <a:t>Barbara Glasson, President of the Methodist Conference</a:t>
            </a:r>
            <a:endParaRPr lang="en-GB" sz="2400" dirty="0"/>
          </a:p>
        </p:txBody>
      </p:sp>
    </p:spTree>
    <p:extLst>
      <p:ext uri="{BB962C8B-B14F-4D97-AF65-F5344CB8AC3E}">
        <p14:creationId xmlns:p14="http://schemas.microsoft.com/office/powerpoint/2010/main" val="185723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B118-08C5-E340-BF0F-0F04F4C5ABEC}"/>
              </a:ext>
            </a:extLst>
          </p:cNvPr>
          <p:cNvSpPr>
            <a:spLocks noGrp="1"/>
          </p:cNvSpPr>
          <p:nvPr>
            <p:ph type="title"/>
          </p:nvPr>
        </p:nvSpPr>
        <p:spPr>
          <a:xfrm>
            <a:off x="1371600" y="385763"/>
            <a:ext cx="9601200" cy="1485900"/>
          </a:xfrm>
        </p:spPr>
        <p:txBody>
          <a:bodyPr/>
          <a:lstStyle/>
          <a:p>
            <a:r>
              <a:rPr lang="en-US" dirty="0"/>
              <a:t>Lord’s Prayer:</a:t>
            </a:r>
          </a:p>
        </p:txBody>
      </p:sp>
      <p:sp>
        <p:nvSpPr>
          <p:cNvPr id="3" name="Content Placeholder 2">
            <a:extLst>
              <a:ext uri="{FF2B5EF4-FFF2-40B4-BE49-F238E27FC236}">
                <a16:creationId xmlns:a16="http://schemas.microsoft.com/office/drawing/2014/main" id="{9625360E-D7C9-D24F-9FBC-4FC01824E324}"/>
              </a:ext>
            </a:extLst>
          </p:cNvPr>
          <p:cNvSpPr>
            <a:spLocks noGrp="1"/>
          </p:cNvSpPr>
          <p:nvPr>
            <p:ph idx="1"/>
          </p:nvPr>
        </p:nvSpPr>
        <p:spPr>
          <a:xfrm>
            <a:off x="1371600" y="1128713"/>
            <a:ext cx="9601200" cy="5257800"/>
          </a:xfrm>
        </p:spPr>
        <p:txBody>
          <a:bodyPr>
            <a:normAutofit/>
          </a:bodyPr>
          <a:lstStyle/>
          <a:p>
            <a:pPr marL="0" indent="0">
              <a:buNone/>
            </a:pPr>
            <a:r>
              <a:rPr lang="en-GB" sz="2400" dirty="0"/>
              <a:t>Our Father in heaven, </a:t>
            </a:r>
          </a:p>
          <a:p>
            <a:pPr marL="0" indent="0">
              <a:buNone/>
            </a:pPr>
            <a:r>
              <a:rPr lang="en-GB" sz="2400" dirty="0"/>
              <a:t>hallowed be your name, </a:t>
            </a:r>
          </a:p>
          <a:p>
            <a:pPr marL="0" indent="0">
              <a:buNone/>
            </a:pPr>
            <a:r>
              <a:rPr lang="en-GB" sz="2400" dirty="0"/>
              <a:t>your kingdom come, </a:t>
            </a:r>
          </a:p>
          <a:p>
            <a:pPr marL="0" indent="0">
              <a:buNone/>
            </a:pPr>
            <a:r>
              <a:rPr lang="en-GB" sz="2400" dirty="0"/>
              <a:t>your will be done, </a:t>
            </a:r>
          </a:p>
          <a:p>
            <a:pPr marL="0" indent="0">
              <a:buNone/>
            </a:pPr>
            <a:r>
              <a:rPr lang="en-GB" sz="2400" dirty="0"/>
              <a:t>on earth as in heaven. </a:t>
            </a:r>
          </a:p>
          <a:p>
            <a:pPr marL="0" indent="0">
              <a:buNone/>
            </a:pPr>
            <a:r>
              <a:rPr lang="en-GB" sz="2400" dirty="0"/>
              <a:t>Give us today our daily bread. </a:t>
            </a:r>
          </a:p>
          <a:p>
            <a:pPr marL="0" indent="0">
              <a:buNone/>
            </a:pPr>
            <a:r>
              <a:rPr lang="en-GB" sz="2400" dirty="0"/>
              <a:t>Forgive us our sins as we forgive those who sin against us. </a:t>
            </a:r>
          </a:p>
          <a:p>
            <a:pPr marL="0" indent="0">
              <a:buNone/>
            </a:pPr>
            <a:r>
              <a:rPr lang="en-GB" sz="2400" dirty="0"/>
              <a:t>Lead us not into temptation but deliver us from evil. </a:t>
            </a:r>
          </a:p>
          <a:p>
            <a:pPr marL="0" indent="0">
              <a:buNone/>
            </a:pPr>
            <a:r>
              <a:rPr lang="en-GB" sz="2400" dirty="0"/>
              <a:t>For the kingdom, the power, and the glory are yours, now and for ever. </a:t>
            </a:r>
          </a:p>
          <a:p>
            <a:pPr marL="0" indent="0">
              <a:buNone/>
            </a:pPr>
            <a:r>
              <a:rPr lang="en-GB" sz="2400" dirty="0"/>
              <a:t>Amen.</a:t>
            </a:r>
          </a:p>
        </p:txBody>
      </p:sp>
    </p:spTree>
    <p:extLst>
      <p:ext uri="{BB962C8B-B14F-4D97-AF65-F5344CB8AC3E}">
        <p14:creationId xmlns:p14="http://schemas.microsoft.com/office/powerpoint/2010/main" val="51913947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TotalTime>
  <Words>1419</Words>
  <Application>Microsoft Macintosh PowerPoint</Application>
  <PresentationFormat>Widescreen</PresentationFormat>
  <Paragraphs>104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Franklin Gothic Book</vt:lpstr>
      <vt:lpstr>Crop</vt:lpstr>
      <vt:lpstr>Kahaila Brick Lane</vt:lpstr>
      <vt:lpstr>Notices:</vt:lpstr>
      <vt:lpstr>Notices:</vt:lpstr>
      <vt:lpstr>Testimonies:</vt:lpstr>
      <vt:lpstr>PowerPoint Presentation</vt:lpstr>
      <vt:lpstr>Generosity      2 Corinthians 8:1-15</vt:lpstr>
      <vt:lpstr>What kind of church are we called to be?</vt:lpstr>
      <vt:lpstr>1) A church with open hands</vt:lpstr>
      <vt:lpstr>2) A church without fear</vt:lpstr>
      <vt:lpstr>PowerPoint Presentation</vt:lpstr>
      <vt:lpstr>PowerPoint Presentation</vt:lpstr>
      <vt:lpstr>We believe in generous giving – we want to be generous with all things, our finances, our time and our resources. </vt:lpstr>
      <vt:lpstr>PowerPoint Presentation</vt:lpstr>
      <vt:lpstr>What kind of church are we called to be?</vt:lpstr>
      <vt:lpstr>Engage  2 Corinthians 8: 1-15</vt:lpstr>
      <vt:lpstr>PowerPoint Presentation</vt:lpstr>
      <vt:lpstr>PowerPoint Presentation</vt:lpstr>
      <vt:lpstr>Sharing:</vt:lpstr>
      <vt:lpstr>Prayer:</vt:lpstr>
      <vt:lpstr>PowerPoint Presentation</vt:lpstr>
      <vt:lpstr>Final Prayer:</vt:lpstr>
      <vt:lpstr>Lord’s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Kahaila Brick Lane</dc:title>
  <dc:creator>A.G.Symmons</dc:creator>
  <cp:lastModifiedBy>A.G.Symmons</cp:lastModifiedBy>
  <cp:revision>11</cp:revision>
  <dcterms:created xsi:type="dcterms:W3CDTF">2020-03-24T15:28:45Z</dcterms:created>
  <dcterms:modified xsi:type="dcterms:W3CDTF">2020-03-25T18:55:23Z</dcterms:modified>
</cp:coreProperties>
</file>